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handoutMasterIdLst>
    <p:handoutMasterId r:id="rId22"/>
  </p:handoutMasterIdLst>
  <p:sldIdLst>
    <p:sldId id="256" r:id="rId2"/>
    <p:sldId id="257" r:id="rId3"/>
    <p:sldId id="258" r:id="rId4"/>
    <p:sldId id="274" r:id="rId5"/>
    <p:sldId id="259" r:id="rId6"/>
    <p:sldId id="263" r:id="rId7"/>
    <p:sldId id="260" r:id="rId8"/>
    <p:sldId id="264" r:id="rId9"/>
    <p:sldId id="265" r:id="rId10"/>
    <p:sldId id="266" r:id="rId11"/>
    <p:sldId id="267" r:id="rId12"/>
    <p:sldId id="268" r:id="rId13"/>
    <p:sldId id="269" r:id="rId14"/>
    <p:sldId id="270" r:id="rId15"/>
    <p:sldId id="271" r:id="rId16"/>
    <p:sldId id="273" r:id="rId17"/>
    <p:sldId id="272" r:id="rId18"/>
    <p:sldId id="261" r:id="rId19"/>
    <p:sldId id="262" r:id="rId20"/>
  </p:sldIdLst>
  <p:sldSz cx="9144000" cy="6858000" type="screen4x3"/>
  <p:notesSz cx="6858000" cy="9144000"/>
  <p:custDataLst>
    <p:tags r:id="rId2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1" d="100"/>
          <a:sy n="61" d="100"/>
        </p:scale>
        <p:origin x="-96" y="-18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74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037BA74-6BBF-4743-9A80-7F957D30A832}" type="datetimeFigureOut">
              <a:rPr lang="en-US" smtClean="0"/>
              <a:pPr/>
              <a:t>5/26/2014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F8B5CA8-80D2-4B45-9AA5-7E7F1A700521}" type="slidenum">
              <a:rPr lang="en-US" smtClean="0"/>
              <a:pPr/>
              <a:t>‹#›</a:t>
            </a:fld>
            <a:endParaRPr lang="en-US"/>
          </a:p>
        </p:txBody>
      </p:sp>
    </p:spTree>
    <p:extLst>
      <p:ext uri="{BB962C8B-B14F-4D97-AF65-F5344CB8AC3E}">
        <p14:creationId xmlns="" xmlns:p14="http://schemas.microsoft.com/office/powerpoint/2010/main" val="38575539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4152B3-5DBF-6E47-AFF4-B96BE4512847}" type="datetimeFigureOut">
              <a:rPr lang="en-US" smtClean="0"/>
              <a:pPr/>
              <a:t>5/26/2014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738F2E6-5E5C-A242-A539-E1390B6DD09A}" type="slidenum">
              <a:rPr lang="en-US" smtClean="0"/>
              <a:pPr/>
              <a:t>‹#›</a:t>
            </a:fld>
            <a:endParaRPr lang="en-US"/>
          </a:p>
        </p:txBody>
      </p:sp>
    </p:spTree>
    <p:extLst>
      <p:ext uri="{BB962C8B-B14F-4D97-AF65-F5344CB8AC3E}">
        <p14:creationId xmlns="" xmlns:p14="http://schemas.microsoft.com/office/powerpoint/2010/main" val="137158479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Could be 2</a:t>
            </a:r>
            <a:r>
              <a:rPr lang="en-US" baseline="0" dirty="0" smtClean="0"/>
              <a:t> A-</a:t>
            </a:r>
            <a:r>
              <a:rPr lang="en-US" baseline="0" dirty="0" err="1" smtClean="0"/>
              <a:t>lavels</a:t>
            </a:r>
            <a:r>
              <a:rPr lang="en-US" baseline="0" dirty="0" smtClean="0"/>
              <a:t> </a:t>
            </a:r>
          </a:p>
          <a:p>
            <a:r>
              <a:rPr lang="en-US" baseline="0" dirty="0" smtClean="0"/>
              <a:t> </a:t>
            </a:r>
            <a:r>
              <a:rPr lang="en-US" baseline="0" dirty="0" err="1" smtClean="0"/>
              <a:t>Bac</a:t>
            </a:r>
            <a:r>
              <a:rPr lang="en-US" baseline="0" dirty="0" smtClean="0"/>
              <a:t> </a:t>
            </a:r>
            <a:r>
              <a:rPr lang="en-US" baseline="0" dirty="0" err="1" smtClean="0"/>
              <a:t>incl</a:t>
            </a:r>
            <a:r>
              <a:rPr lang="en-US" baseline="0" dirty="0" smtClean="0"/>
              <a:t> </a:t>
            </a:r>
            <a:r>
              <a:rPr lang="en-US" baseline="0" dirty="0" err="1" smtClean="0"/>
              <a:t>Sci</a:t>
            </a:r>
            <a:r>
              <a:rPr lang="en-US" baseline="0" dirty="0" smtClean="0"/>
              <a:t> and </a:t>
            </a:r>
            <a:r>
              <a:rPr lang="en-US" baseline="0" dirty="0" err="1" smtClean="0"/>
              <a:t>lang</a:t>
            </a:r>
            <a:endParaRPr lang="en-US" dirty="0"/>
          </a:p>
        </p:txBody>
      </p:sp>
      <p:sp>
        <p:nvSpPr>
          <p:cNvPr id="4" name="Slide Number Placeholder 3"/>
          <p:cNvSpPr>
            <a:spLocks noGrp="1"/>
          </p:cNvSpPr>
          <p:nvPr>
            <p:ph type="sldNum" sz="quarter" idx="10"/>
          </p:nvPr>
        </p:nvSpPr>
        <p:spPr/>
        <p:txBody>
          <a:bodyPr/>
          <a:lstStyle/>
          <a:p>
            <a:fld id="{C738F2E6-5E5C-A242-A539-E1390B6DD09A}" type="slidenum">
              <a:rPr lang="en-US" smtClean="0"/>
              <a:pPr/>
              <a:t>2</a:t>
            </a:fld>
            <a:endParaRPr lang="en-US"/>
          </a:p>
        </p:txBody>
      </p:sp>
    </p:spTree>
    <p:extLst>
      <p:ext uri="{BB962C8B-B14F-4D97-AF65-F5344CB8AC3E}">
        <p14:creationId xmlns="" xmlns:p14="http://schemas.microsoft.com/office/powerpoint/2010/main" val="5312326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but more if doing practical subjects requiring use of workshop or laboratory. </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Sometimes a faculty lecture is one hour (with big numbers) but then followed by a subject specific seminar group of 10-24. </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often on first name terms with students. </a:t>
            </a:r>
          </a:p>
          <a:p>
            <a:endParaRPr lang="en-US" dirty="0"/>
          </a:p>
        </p:txBody>
      </p:sp>
      <p:sp>
        <p:nvSpPr>
          <p:cNvPr id="4" name="Slide Number Placeholder 3"/>
          <p:cNvSpPr>
            <a:spLocks noGrp="1"/>
          </p:cNvSpPr>
          <p:nvPr>
            <p:ph type="sldNum" sz="quarter" idx="10"/>
          </p:nvPr>
        </p:nvSpPr>
        <p:spPr/>
        <p:txBody>
          <a:bodyPr/>
          <a:lstStyle/>
          <a:p>
            <a:fld id="{C738F2E6-5E5C-A242-A539-E1390B6DD09A}" type="slidenum">
              <a:rPr lang="en-US" smtClean="0"/>
              <a:pPr/>
              <a:t>7</a:t>
            </a:fld>
            <a:endParaRPr lang="en-US"/>
          </a:p>
        </p:txBody>
      </p:sp>
    </p:spTree>
    <p:extLst>
      <p:ext uri="{BB962C8B-B14F-4D97-AF65-F5344CB8AC3E}">
        <p14:creationId xmlns="" xmlns:p14="http://schemas.microsoft.com/office/powerpoint/2010/main" val="9170001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200" dirty="0" smtClean="0"/>
              <a:t>The descriptors are inter-related: with regard to marks of 40 and above there is an assumption that in awarding marks in one band work will have met the requirements of the </a:t>
            </a:r>
            <a:r>
              <a:rPr lang="en-GB" sz="1200" i="1" dirty="0" smtClean="0"/>
              <a:t>previous</a:t>
            </a:r>
            <a:r>
              <a:rPr lang="en-GB" sz="1200" dirty="0" smtClean="0"/>
              <a:t> band; with regard to marks of 39 and below there is an assumption that in awarding marks in one band work will NOT have met the requirements of the previous higher band.</a:t>
            </a:r>
          </a:p>
          <a:p>
            <a:endParaRPr lang="en-GB" dirty="0"/>
          </a:p>
        </p:txBody>
      </p:sp>
      <p:sp>
        <p:nvSpPr>
          <p:cNvPr id="4" name="Slide Number Placeholder 3"/>
          <p:cNvSpPr>
            <a:spLocks noGrp="1"/>
          </p:cNvSpPr>
          <p:nvPr>
            <p:ph type="sldNum" sz="quarter" idx="10"/>
          </p:nvPr>
        </p:nvSpPr>
        <p:spPr/>
        <p:txBody>
          <a:bodyPr/>
          <a:lstStyle/>
          <a:p>
            <a:fld id="{C738F2E6-5E5C-A242-A539-E1390B6DD09A}"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57199" y="1295400"/>
            <a:ext cx="8228013" cy="1927225"/>
          </a:xfrm>
        </p:spPr>
        <p:txBody>
          <a:bodyPr tIns="0" bIns="0" anchor="b" anchorCtr="0"/>
          <a:lstStyle>
            <a:lvl1pPr>
              <a:defRPr sz="6000">
                <a:solidFill>
                  <a:schemeClr val="bg1"/>
                </a:solidFill>
              </a:defRPr>
            </a:lvl1pPr>
          </a:lstStyle>
          <a:p>
            <a:r>
              <a:rPr lang="en-GB" smtClean="0"/>
              <a:t>Click to edit Master title style</a:t>
            </a:r>
            <a:endParaRPr/>
          </a:p>
        </p:txBody>
      </p:sp>
      <p:sp>
        <p:nvSpPr>
          <p:cNvPr id="3" name="Subtitle 2"/>
          <p:cNvSpPr>
            <a:spLocks noGrp="1"/>
          </p:cNvSpPr>
          <p:nvPr>
            <p:ph type="subTitle" idx="1"/>
          </p:nvPr>
        </p:nvSpPr>
        <p:spPr>
          <a:xfrm>
            <a:off x="457199" y="3307976"/>
            <a:ext cx="8228013" cy="1066800"/>
          </a:xfrm>
        </p:spPr>
        <p:txBody>
          <a:bodyPr tIns="0" bIns="0"/>
          <a:lstStyle>
            <a:lvl1pPr marL="0" indent="0" algn="ctr">
              <a:spcBef>
                <a:spcPts val="300"/>
              </a:spcBef>
              <a:buNone/>
              <a:defRPr sz="1800">
                <a:solidFill>
                  <a:schemeClr val="bg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dirty="0"/>
          </a:p>
        </p:txBody>
      </p:sp>
      <p:sp>
        <p:nvSpPr>
          <p:cNvPr id="4" name="Date Placeholder 3"/>
          <p:cNvSpPr>
            <a:spLocks noGrp="1"/>
          </p:cNvSpPr>
          <p:nvPr>
            <p:ph type="dt" sz="half" idx="10"/>
          </p:nvPr>
        </p:nvSpPr>
        <p:spPr/>
        <p:txBody>
          <a:bodyPr/>
          <a:lstStyle/>
          <a:p>
            <a:fld id="{679BC7E7-EA8E-4DA7-915E-CC098D9BADCB}" type="datetimeFigureOut">
              <a:rPr lang="en-US" smtClean="0"/>
              <a:pPr/>
              <a:t>5/26/2014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F5E10-5301-4EE6-90D2-A6C4A3F62BED}" type="slidenum">
              <a:rPr lang="en-US" smtClean="0"/>
              <a:pPr/>
              <a:t>‹#›</a:t>
            </a:fld>
            <a:endParaRPr lang="en-US"/>
          </a:p>
        </p:txBody>
      </p:sp>
      <p:sp>
        <p:nvSpPr>
          <p:cNvPr id="8" name="TextBox 7"/>
          <p:cNvSpPr txBox="1"/>
          <p:nvPr/>
        </p:nvSpPr>
        <p:spPr>
          <a:xfrm>
            <a:off x="8292818" y="5804647"/>
            <a:ext cx="367088" cy="677108"/>
          </a:xfrm>
          <a:prstGeom prst="rect">
            <a:avLst/>
          </a:prstGeom>
          <a:noFill/>
        </p:spPr>
        <p:txBody>
          <a:bodyPr wrap="none" lIns="0" tIns="0" rIns="0" bIns="0" rtlCol="0">
            <a:spAutoFit/>
          </a:bodyPr>
          <a:lstStyle/>
          <a:p>
            <a:r>
              <a:rPr sz="4400">
                <a:solidFill>
                  <a:schemeClr val="accent1"/>
                </a:solidFill>
                <a:latin typeface="Wingdings" pitchFamily="2" charset="2"/>
              </a:rPr>
              <a:t>S</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9BC7E7-EA8E-4DA7-915E-CC098D9BADCB}" type="datetimeFigureOut">
              <a:rPr lang="en-US" smtClean="0"/>
              <a:pPr/>
              <a:t>5/26/2014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2F5E10-5301-4EE6-90D2-A6C4A3F62BE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199" y="381001"/>
            <a:ext cx="3509683" cy="2209800"/>
          </a:xfrm>
        </p:spPr>
        <p:txBody>
          <a:bodyPr anchor="b"/>
          <a:lstStyle>
            <a:lvl1pPr algn="l">
              <a:defRPr sz="4400" b="0"/>
            </a:lvl1pPr>
          </a:lstStyle>
          <a:p>
            <a:r>
              <a:rPr lang="en-GB" smtClean="0"/>
              <a:t>Click to edit Master title style</a:t>
            </a:r>
            <a:endParaRPr/>
          </a:p>
        </p:txBody>
      </p:sp>
      <p:sp>
        <p:nvSpPr>
          <p:cNvPr id="3" name="Content Placeholder 2"/>
          <p:cNvSpPr>
            <a:spLocks noGrp="1"/>
          </p:cNvSpPr>
          <p:nvPr>
            <p:ph idx="1"/>
          </p:nvPr>
        </p:nvSpPr>
        <p:spPr>
          <a:xfrm>
            <a:off x="5029200" y="273050"/>
            <a:ext cx="3657600" cy="5853113"/>
          </a:xfrm>
        </p:spPr>
        <p:txBody>
          <a:bodyPr>
            <a:normAutofit/>
          </a:bodyPr>
          <a:lstStyle>
            <a:lvl1pPr>
              <a:defRPr sz="2200"/>
            </a:lvl1pPr>
            <a:lvl2pPr>
              <a:defRPr sz="20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Text Placeholder 3"/>
          <p:cNvSpPr>
            <a:spLocks noGrp="1"/>
          </p:cNvSpPr>
          <p:nvPr>
            <p:ph type="body" sz="half" idx="2"/>
          </p:nvPr>
        </p:nvSpPr>
        <p:spPr>
          <a:xfrm>
            <a:off x="457199" y="2649071"/>
            <a:ext cx="3509683" cy="3388192"/>
          </a:xfrm>
        </p:spPr>
        <p:txBody>
          <a:bodyPr>
            <a:normAutofit/>
          </a:bodyPr>
          <a:lstStyle>
            <a:lvl1pPr marL="0" indent="0">
              <a:spcBef>
                <a:spcPts val="600"/>
              </a:spcBef>
              <a:buNone/>
              <a:defRPr sz="20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679BC7E7-EA8E-4DA7-915E-CC098D9BADCB}" type="datetimeFigureOut">
              <a:rPr lang="en-US" smtClean="0"/>
              <a:pPr/>
              <a:t>5/26/2014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Picture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en-GB" smtClean="0"/>
              <a:t>Click to edit Master title style</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spcBef>
                <a:spcPts val="600"/>
              </a:spcBef>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679BC7E7-EA8E-4DA7-915E-CC098D9BADCB}" type="datetimeFigureOut">
              <a:rPr lang="en-US" smtClean="0"/>
              <a:pPr/>
              <a:t>5/26/2014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pPr/>
              <a:t>‹#›</a:t>
            </a:fld>
            <a:endParaRPr lang="en-US"/>
          </a:p>
        </p:txBody>
      </p:sp>
      <p:sp>
        <p:nvSpPr>
          <p:cNvPr id="9" name="Picture Placeholder 8"/>
          <p:cNvSpPr>
            <a:spLocks noGrp="1"/>
          </p:cNvSpPr>
          <p:nvPr>
            <p:ph type="pic" sz="quarter" idx="13"/>
          </p:nvPr>
        </p:nvSpPr>
        <p:spPr>
          <a:xfrm>
            <a:off x="228600" y="1143000"/>
            <a:ext cx="4267200" cy="4267200"/>
          </a:xfrm>
          <a:prstGeom prst="ellipse">
            <a:avLst/>
          </a:prstGeom>
          <a:ln w="28575">
            <a:solidFill>
              <a:schemeClr val="accent1"/>
            </a:solidFill>
          </a:ln>
        </p:spPr>
        <p:txBody>
          <a:bodyPr/>
          <a:lstStyle>
            <a:lvl1pPr marL="0" indent="0">
              <a:buNone/>
              <a:defRPr>
                <a:solidFill>
                  <a:schemeClr val="bg1"/>
                </a:solidFill>
              </a:defRPr>
            </a:lvl1pPr>
          </a:lstStyle>
          <a:p>
            <a:r>
              <a:rPr lang="en-GB"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en-GB" smtClean="0"/>
              <a:t>Click to edit Master title style</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spcBef>
                <a:spcPts val="600"/>
              </a:spcBef>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679BC7E7-EA8E-4DA7-915E-CC098D9BADCB}" type="datetimeFigureOut">
              <a:rPr lang="en-US" smtClean="0"/>
              <a:pPr/>
              <a:t>5/26/2014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pPr/>
              <a:t>‹#›</a:t>
            </a:fld>
            <a:endParaRPr lang="en-US"/>
          </a:p>
        </p:txBody>
      </p:sp>
      <p:sp>
        <p:nvSpPr>
          <p:cNvPr id="9" name="Picture Placeholder 8"/>
          <p:cNvSpPr>
            <a:spLocks noGrp="1"/>
          </p:cNvSpPr>
          <p:nvPr>
            <p:ph type="pic" sz="quarter" idx="13"/>
          </p:nvPr>
        </p:nvSpPr>
        <p:spPr>
          <a:xfrm>
            <a:off x="990600" y="2590800"/>
            <a:ext cx="3505200" cy="3505200"/>
          </a:xfrm>
          <a:prstGeom prst="ellipse">
            <a:avLst/>
          </a:prstGeom>
          <a:ln w="28575">
            <a:solidFill>
              <a:schemeClr val="accent1"/>
            </a:solidFill>
          </a:ln>
        </p:spPr>
        <p:txBody>
          <a:bodyPr/>
          <a:lstStyle>
            <a:lvl1pPr marL="0" indent="0">
              <a:buNone/>
              <a:defRPr>
                <a:solidFill>
                  <a:schemeClr val="bg1"/>
                </a:solidFill>
              </a:defRPr>
            </a:lvl1pPr>
          </a:lstStyle>
          <a:p>
            <a:r>
              <a:rPr lang="en-GB" smtClean="0"/>
              <a:t>Drag picture to placeholder or click icon to add</a:t>
            </a:r>
            <a:endParaRPr/>
          </a:p>
        </p:txBody>
      </p:sp>
      <p:sp>
        <p:nvSpPr>
          <p:cNvPr id="8" name="Picture Placeholder 8"/>
          <p:cNvSpPr>
            <a:spLocks noGrp="1"/>
          </p:cNvSpPr>
          <p:nvPr>
            <p:ph type="pic" sz="quarter" idx="14"/>
          </p:nvPr>
        </p:nvSpPr>
        <p:spPr>
          <a:xfrm>
            <a:off x="2479675" y="1260475"/>
            <a:ext cx="1254125" cy="1254125"/>
          </a:xfrm>
          <a:prstGeom prst="ellipse">
            <a:avLst/>
          </a:prstGeom>
          <a:ln w="28575">
            <a:solidFill>
              <a:schemeClr val="accent1"/>
            </a:solidFill>
          </a:ln>
        </p:spPr>
        <p:txBody>
          <a:bodyPr>
            <a:normAutofit/>
          </a:bodyPr>
          <a:lstStyle>
            <a:lvl1pPr marL="0" indent="0">
              <a:buNone/>
              <a:defRPr sz="1400">
                <a:solidFill>
                  <a:schemeClr val="bg1"/>
                </a:solidFill>
              </a:defRPr>
            </a:lvl1pPr>
          </a:lstStyle>
          <a:p>
            <a:r>
              <a:rPr lang="en-GB" smtClean="0"/>
              <a:t>Drag picture to placeholder or click icon to add</a:t>
            </a:r>
            <a:endParaRPr/>
          </a:p>
        </p:txBody>
      </p:sp>
      <p:sp>
        <p:nvSpPr>
          <p:cNvPr id="10" name="Picture Placeholder 8"/>
          <p:cNvSpPr>
            <a:spLocks noGrp="1"/>
          </p:cNvSpPr>
          <p:nvPr>
            <p:ph type="pic" sz="quarter" idx="15"/>
          </p:nvPr>
        </p:nvSpPr>
        <p:spPr>
          <a:xfrm>
            <a:off x="269875" y="762000"/>
            <a:ext cx="2092325" cy="2092325"/>
          </a:xfrm>
          <a:prstGeom prst="ellipse">
            <a:avLst/>
          </a:prstGeom>
          <a:ln w="28575">
            <a:solidFill>
              <a:schemeClr val="accent1"/>
            </a:solidFill>
          </a:ln>
        </p:spPr>
        <p:txBody>
          <a:bodyPr>
            <a:normAutofit/>
          </a:bodyPr>
          <a:lstStyle>
            <a:lvl1pPr marL="0" indent="0">
              <a:buNone/>
              <a:defRPr sz="1800">
                <a:solidFill>
                  <a:schemeClr val="bg1"/>
                </a:solidFill>
              </a:defRPr>
            </a:lvl1pPr>
          </a:lstStyle>
          <a:p>
            <a:r>
              <a:rPr lang="en-GB" smtClean="0"/>
              <a:t>Drag picture to placeholder or click icon to add</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Vertical Text Placeholder 2"/>
          <p:cNvSpPr>
            <a:spLocks noGrp="1"/>
          </p:cNvSpPr>
          <p:nvPr>
            <p:ph type="body" orient="vert" idx="1"/>
          </p:nvPr>
        </p:nvSpPr>
        <p:spPr>
          <a:xfrm>
            <a:off x="457200" y="2568388"/>
            <a:ext cx="8228013" cy="3468875"/>
          </a:xfrm>
        </p:spPr>
        <p:txBody>
          <a:bodyPr vert="eaVert"/>
          <a:lstStyle>
            <a:lvl5pPr>
              <a:defRPr/>
            </a:lvl5pPr>
            <a:lvl6pPr marL="1719072">
              <a:defRPr/>
            </a:lvl6pPr>
            <a:lvl7pPr marL="1719072">
              <a:defRPr/>
            </a:lvl7pPr>
            <a:lvl8pPr marL="1719072">
              <a:defRPr/>
            </a:lvl8pPr>
            <a:lvl9pPr marL="1719072">
              <a:defRPr/>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679BC7E7-EA8E-4DA7-915E-CC098D9BADCB}" type="datetimeFigureOut">
              <a:rPr lang="en-US" smtClean="0"/>
              <a:pPr/>
              <a:t>5/26/2014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F5E10-5301-4EE6-90D2-A6C4A3F62BED}"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6600" y="274638"/>
            <a:ext cx="1524000" cy="5851525"/>
          </a:xfrm>
        </p:spPr>
        <p:txBody>
          <a:bodyPr vert="eaVert" anchor="t" anchorCtr="0"/>
          <a:lstStyle/>
          <a:p>
            <a:r>
              <a:rPr lang="en-GB" smtClean="0"/>
              <a:t>Click to edit Master title style</a:t>
            </a:r>
            <a:endParaRPr/>
          </a:p>
        </p:txBody>
      </p:sp>
      <p:sp>
        <p:nvSpPr>
          <p:cNvPr id="3" name="Vertical Text Placeholder 2"/>
          <p:cNvSpPr>
            <a:spLocks noGrp="1"/>
          </p:cNvSpPr>
          <p:nvPr>
            <p:ph type="body" orient="vert" idx="1"/>
          </p:nvPr>
        </p:nvSpPr>
        <p:spPr>
          <a:xfrm>
            <a:off x="457200" y="416859"/>
            <a:ext cx="6019800" cy="5615642"/>
          </a:xfrm>
        </p:spPr>
        <p:txBody>
          <a:bodyPr vert="eaVert"/>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679BC7E7-EA8E-4DA7-915E-CC098D9BADCB}" type="datetimeFigureOut">
              <a:rPr lang="en-US" smtClean="0"/>
              <a:pPr/>
              <a:t>5/26/2014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F5E10-5301-4EE6-90D2-A6C4A3F62BED}"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losing">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79BC7E7-EA8E-4DA7-915E-CC098D9BADCB}" type="datetimeFigureOut">
              <a:rPr lang="en-US" smtClean="0"/>
              <a:pPr/>
              <a:t>5/26/2014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2F5E10-5301-4EE6-90D2-A6C4A3F62BE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679BC7E7-EA8E-4DA7-915E-CC098D9BADCB}" type="datetimeFigureOut">
              <a:rPr lang="en-US" smtClean="0"/>
              <a:pPr/>
              <a:t>5/26/2014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F5E10-5301-4EE6-90D2-A6C4A3F62BE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36694"/>
            <a:ext cx="6400800" cy="1362075"/>
          </a:xfrm>
        </p:spPr>
        <p:txBody>
          <a:bodyPr anchor="b" anchorCtr="0"/>
          <a:lstStyle>
            <a:lvl1pPr algn="r">
              <a:defRPr sz="4600" b="0" cap="none" baseline="0"/>
            </a:lvl1pPr>
          </a:lstStyle>
          <a:p>
            <a:r>
              <a:rPr lang="en-GB" smtClean="0"/>
              <a:t>Click to edit Master title style</a:t>
            </a:r>
            <a:endParaRPr/>
          </a:p>
        </p:txBody>
      </p:sp>
      <p:sp>
        <p:nvSpPr>
          <p:cNvPr id="3" name="Text Placeholder 2"/>
          <p:cNvSpPr>
            <a:spLocks noGrp="1"/>
          </p:cNvSpPr>
          <p:nvPr>
            <p:ph type="body" idx="1"/>
          </p:nvPr>
        </p:nvSpPr>
        <p:spPr>
          <a:xfrm>
            <a:off x="1676399" y="3609695"/>
            <a:ext cx="5181601" cy="1500187"/>
          </a:xfrm>
        </p:spPr>
        <p:txBody>
          <a:bodyPr anchor="t" anchorCtr="0"/>
          <a:lstStyle>
            <a:lvl1pPr marL="0" indent="0" algn="r">
              <a:spcBef>
                <a:spcPts val="300"/>
              </a:spcBef>
              <a:buNone/>
              <a:defRPr sz="1800"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solidFill>
                  <a:schemeClr val="bg1"/>
                </a:solidFill>
              </a:defRPr>
            </a:lvl1pPr>
          </a:lstStyle>
          <a:p>
            <a:fld id="{679BC7E7-EA8E-4DA7-915E-CC098D9BADCB}" type="datetimeFigureOut">
              <a:rPr lang="en-US" smtClean="0"/>
              <a:pPr/>
              <a:t>5/26/2014</a:t>
            </a:fld>
            <a:endParaRPr lang="en-US"/>
          </a:p>
        </p:txBody>
      </p:sp>
      <p:sp>
        <p:nvSpPr>
          <p:cNvPr id="5" name="Footer Placeholder 4"/>
          <p:cNvSpPr>
            <a:spLocks noGrp="1"/>
          </p:cNvSpPr>
          <p:nvPr>
            <p:ph type="ftr" sz="quarter" idx="11"/>
          </p:nvPr>
        </p:nvSpPr>
        <p:spPr>
          <a:xfrm>
            <a:off x="7238999" y="6356350"/>
            <a:ext cx="1446213" cy="365125"/>
          </a:xfrm>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9F2F5E10-5301-4EE6-90D2-A6C4A3F62BED}" type="slidenum">
              <a:rPr lang="en-US" smtClean="0"/>
              <a:pPr/>
              <a:t>‹#›</a:t>
            </a:fld>
            <a:endParaRPr lang="en-US"/>
          </a:p>
        </p:txBody>
      </p:sp>
      <p:sp>
        <p:nvSpPr>
          <p:cNvPr id="8" name="TextBox 7"/>
          <p:cNvSpPr txBox="1"/>
          <p:nvPr/>
        </p:nvSpPr>
        <p:spPr>
          <a:xfrm>
            <a:off x="8292818" y="5804647"/>
            <a:ext cx="367088" cy="677108"/>
          </a:xfrm>
          <a:prstGeom prst="rect">
            <a:avLst/>
          </a:prstGeom>
          <a:noFill/>
        </p:spPr>
        <p:txBody>
          <a:bodyPr wrap="none" lIns="0" tIns="0" rIns="0" bIns="0" rtlCol="0">
            <a:spAutoFit/>
          </a:bodyPr>
          <a:lstStyle/>
          <a:p>
            <a:r>
              <a:rPr sz="4400">
                <a:solidFill>
                  <a:schemeClr val="accent1"/>
                </a:solidFill>
                <a:latin typeface="Wingdings" pitchFamily="2" charset="2"/>
              </a:rPr>
              <a:t>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sz="half" idx="1"/>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Content Placeholder 3"/>
          <p:cNvSpPr>
            <a:spLocks noGrp="1"/>
          </p:cNvSpPr>
          <p:nvPr>
            <p:ph sz="half" idx="2"/>
          </p:nvPr>
        </p:nvSpPr>
        <p:spPr>
          <a:xfrm>
            <a:off x="4634753" y="2784475"/>
            <a:ext cx="3767328" cy="3252788"/>
          </a:xfrm>
        </p:spPr>
        <p:txBody>
          <a:bodyPr/>
          <a:lstStyle>
            <a:lvl1pPr>
              <a:defRPr sz="1800"/>
            </a:lvl1pPr>
            <a:lvl2pPr>
              <a:defRPr sz="1800"/>
            </a:lvl2pPr>
            <a:lvl3pPr>
              <a:defRPr sz="1800"/>
            </a:lvl3pPr>
            <a:lvl4pPr>
              <a:defRPr sz="1800"/>
            </a:lvl4pPr>
            <a:lvl5pPr>
              <a:defRPr sz="1800"/>
            </a:lvl5pPr>
            <a:lvl6pPr marL="1946275" indent="-227013">
              <a:tabLst/>
              <a:defRPr sz="1600"/>
            </a:lvl6pPr>
            <a:lvl7pPr marL="2173288" indent="-227013">
              <a:tabLst/>
              <a:defRPr sz="1600"/>
            </a:lvl7pPr>
            <a:lvl8pPr marL="2398713" indent="-227013">
              <a:tabLst/>
              <a:defRPr sz="1600"/>
            </a:lvl8pPr>
            <a:lvl9pPr marL="2625725" indent="-227013">
              <a:tabLst/>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fld id="{679BC7E7-EA8E-4DA7-915E-CC098D9BADCB}" type="datetimeFigureOut">
              <a:rPr lang="en-US" smtClean="0"/>
              <a:pPr/>
              <a:t>5/26/2014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a:p>
        </p:txBody>
      </p:sp>
      <p:sp>
        <p:nvSpPr>
          <p:cNvPr id="3" name="Text Placeholder 2"/>
          <p:cNvSpPr>
            <a:spLocks noGrp="1"/>
          </p:cNvSpPr>
          <p:nvPr>
            <p:ph type="body" idx="1"/>
          </p:nvPr>
        </p:nvSpPr>
        <p:spPr>
          <a:xfrm>
            <a:off x="740664"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740664" y="3160059"/>
            <a:ext cx="3767328" cy="2891491"/>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Text Placeholder 4"/>
          <p:cNvSpPr>
            <a:spLocks noGrp="1"/>
          </p:cNvSpPr>
          <p:nvPr>
            <p:ph type="body" sz="quarter" idx="3"/>
          </p:nvPr>
        </p:nvSpPr>
        <p:spPr>
          <a:xfrm>
            <a:off x="4631578"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31578" y="3160059"/>
            <a:ext cx="3767328" cy="2891491"/>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7" name="Date Placeholder 6"/>
          <p:cNvSpPr>
            <a:spLocks noGrp="1"/>
          </p:cNvSpPr>
          <p:nvPr>
            <p:ph type="dt" sz="half" idx="10"/>
          </p:nvPr>
        </p:nvSpPr>
        <p:spPr/>
        <p:txBody>
          <a:bodyPr/>
          <a:lstStyle/>
          <a:p>
            <a:fld id="{679BC7E7-EA8E-4DA7-915E-CC098D9BADCB}" type="datetimeFigureOut">
              <a:rPr lang="en-US" smtClean="0"/>
              <a:pPr/>
              <a:t>5/26/2014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2F5E10-5301-4EE6-90D2-A6C4A3F62BE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sz="half" idx="1"/>
          </p:nvPr>
        </p:nvSpPr>
        <p:spPr>
          <a:xfrm>
            <a:off x="762000" y="2784475"/>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fld id="{679BC7E7-EA8E-4DA7-915E-CC098D9BADCB}" type="datetimeFigureOut">
              <a:rPr lang="en-US" smtClean="0"/>
              <a:pPr/>
              <a:t>5/26/2014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pPr/>
              <a:t>‹#›</a:t>
            </a:fld>
            <a:endParaRPr lang="en-US"/>
          </a:p>
        </p:txBody>
      </p:sp>
      <p:sp>
        <p:nvSpPr>
          <p:cNvPr id="8" name="Content Placeholder 2"/>
          <p:cNvSpPr>
            <a:spLocks noGrp="1"/>
          </p:cNvSpPr>
          <p:nvPr>
            <p:ph sz="half" idx="13"/>
          </p:nvPr>
        </p:nvSpPr>
        <p:spPr>
          <a:xfrm>
            <a:off x="762000" y="4497070"/>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fld id="{679BC7E7-EA8E-4DA7-915E-CC098D9BADCB}" type="datetimeFigureOut">
              <a:rPr lang="en-US" smtClean="0"/>
              <a:pPr/>
              <a:t>5/26/2014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pPr/>
              <a:t>‹#›</a:t>
            </a:fld>
            <a:endParaRPr lang="en-US"/>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9" name="Content Placeholder 2"/>
          <p:cNvSpPr>
            <a:spLocks noGrp="1"/>
          </p:cNvSpPr>
          <p:nvPr>
            <p:ph sz="half" idx="14"/>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fld id="{679BC7E7-EA8E-4DA7-915E-CC098D9BADCB}" type="datetimeFigureOut">
              <a:rPr lang="en-US" smtClean="0"/>
              <a:pPr/>
              <a:t>5/26/2014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pPr/>
              <a:t>‹#›</a:t>
            </a:fld>
            <a:endParaRPr lang="en-US"/>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marL="1946275"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6pPr>
            <a:lvl7pPr marL="2173288"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7pPr>
            <a:lvl8pPr marL="2398713"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8pPr>
            <a:lvl9pPr marL="2625725" indent="-234950" algn="l" defTabSz="914400" rtl="0" eaLnBrk="1" latinLnBrk="0" hangingPunct="1">
              <a:spcBef>
                <a:spcPct val="20000"/>
              </a:spcBef>
              <a:buSzPct val="90000"/>
              <a:buFont typeface="Wingdings" pitchFamily="2" charset="2"/>
              <a:buChar char=""/>
              <a:defRPr lang="en-US" sz="1600" kern="1200" dirty="0">
                <a:solidFill>
                  <a:schemeClr val="tx1">
                    <a:lumMod val="65000"/>
                    <a:lumOff val="35000"/>
                  </a:schemeClr>
                </a:solidFill>
                <a:latin typeface="+mn-lt"/>
                <a:ea typeface="+mn-ea"/>
                <a:cs typeface="+mn-cs"/>
              </a:defRPr>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0" name="Content Placeholder 2"/>
          <p:cNvSpPr>
            <a:spLocks noGrp="1"/>
          </p:cNvSpPr>
          <p:nvPr>
            <p:ph sz="half" idx="14"/>
          </p:nvPr>
        </p:nvSpPr>
        <p:spPr>
          <a:xfrm>
            <a:off x="739775"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1" name="Content Placeholder 2"/>
          <p:cNvSpPr>
            <a:spLocks noGrp="1"/>
          </p:cNvSpPr>
          <p:nvPr>
            <p:ph sz="half" idx="15"/>
          </p:nvPr>
        </p:nvSpPr>
        <p:spPr>
          <a:xfrm>
            <a:off x="739775" y="4497070"/>
            <a:ext cx="3767328" cy="1554480"/>
          </a:xfrm>
        </p:spPr>
        <p:txBody>
          <a:bodyPr/>
          <a:lstStyle>
            <a:lvl1pPr>
              <a:defRPr sz="1800"/>
            </a:lvl1pPr>
            <a:lvl2pPr>
              <a:defRPr sz="1800"/>
            </a:lvl2pPr>
            <a:lvl3pPr>
              <a:defRPr sz="1800"/>
            </a:lvl3pPr>
            <a:lvl4pPr>
              <a:defRPr sz="1800"/>
            </a:lvl4pPr>
            <a:lvl5pPr>
              <a:defRPr sz="1800"/>
            </a:lvl5pPr>
            <a:lvl6pPr marL="1946275"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6pPr>
            <a:lvl7pPr marL="2173288"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7pPr>
            <a:lvl8pPr marL="2398713"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8pPr>
            <a:lvl9pPr marL="2625725" indent="-234950" algn="l" defTabSz="914400" rtl="0" eaLnBrk="1" latinLnBrk="0" hangingPunct="1">
              <a:spcBef>
                <a:spcPct val="20000"/>
              </a:spcBef>
              <a:buSzPct val="90000"/>
              <a:buFont typeface="Wingdings" pitchFamily="2" charset="2"/>
              <a:buChar char=""/>
              <a:defRPr lang="en-US" sz="1600" kern="1200" dirty="0">
                <a:solidFill>
                  <a:schemeClr val="tx1">
                    <a:lumMod val="65000"/>
                    <a:lumOff val="35000"/>
                  </a:schemeClr>
                </a:solidFill>
                <a:latin typeface="+mn-lt"/>
                <a:ea typeface="+mn-ea"/>
                <a:cs typeface="+mn-cs"/>
              </a:defRPr>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Date Placeholder 2"/>
          <p:cNvSpPr>
            <a:spLocks noGrp="1"/>
          </p:cNvSpPr>
          <p:nvPr>
            <p:ph type="dt" sz="half" idx="10"/>
          </p:nvPr>
        </p:nvSpPr>
        <p:spPr/>
        <p:txBody>
          <a:bodyPr/>
          <a:lstStyle/>
          <a:p>
            <a:fld id="{679BC7E7-EA8E-4DA7-915E-CC098D9BADCB}" type="datetimeFigureOut">
              <a:rPr lang="en-US" smtClean="0"/>
              <a:pPr/>
              <a:t>5/26/2014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2F5E10-5301-4EE6-90D2-A6C4A3F62BE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45141"/>
            <a:ext cx="8229600" cy="1143000"/>
          </a:xfrm>
          <a:prstGeom prst="rect">
            <a:avLst/>
          </a:prstGeom>
        </p:spPr>
        <p:txBody>
          <a:bodyPr vert="horz" lIns="91440" tIns="45720" rIns="91440" bIns="45720" rtlCol="0" anchor="ctr">
            <a:noAutofit/>
          </a:bodyPr>
          <a:lstStyle/>
          <a:p>
            <a:r>
              <a:rPr lang="en-GB" smtClean="0"/>
              <a:t>Click to edit Master title style</a:t>
            </a:r>
            <a:endParaRPr/>
          </a:p>
        </p:txBody>
      </p:sp>
      <p:sp>
        <p:nvSpPr>
          <p:cNvPr id="3" name="Text Placeholder 2"/>
          <p:cNvSpPr>
            <a:spLocks noGrp="1"/>
          </p:cNvSpPr>
          <p:nvPr>
            <p:ph type="body" idx="1"/>
          </p:nvPr>
        </p:nvSpPr>
        <p:spPr>
          <a:xfrm>
            <a:off x="739775" y="2770094"/>
            <a:ext cx="7662864" cy="3267169"/>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fld id="{679BC7E7-EA8E-4DA7-915E-CC098D9BADCB}" type="datetimeFigureOut">
              <a:rPr lang="en-US" smtClean="0"/>
              <a:pPr/>
              <a:t>5/26/2014</a:t>
            </a:fld>
            <a:endParaRPr lang="en-US"/>
          </a:p>
        </p:txBody>
      </p:sp>
      <p:sp>
        <p:nvSpPr>
          <p:cNvPr id="5" name="Footer Placeholder 4"/>
          <p:cNvSpPr>
            <a:spLocks noGrp="1"/>
          </p:cNvSpPr>
          <p:nvPr>
            <p:ph type="ftr" sz="quarter" idx="3"/>
          </p:nvPr>
        </p:nvSpPr>
        <p:spPr>
          <a:xfrm>
            <a:off x="5789613" y="6356350"/>
            <a:ext cx="2895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4305300" y="6356350"/>
            <a:ext cx="533400" cy="365125"/>
          </a:xfrm>
          <a:prstGeom prst="rect">
            <a:avLst/>
          </a:prstGeom>
        </p:spPr>
        <p:txBody>
          <a:bodyPr vert="horz" lIns="91440" tIns="45720" rIns="91440" bIns="45720" rtlCol="0" anchor="ctr"/>
          <a:lstStyle>
            <a:lvl1pPr algn="ctr">
              <a:defRPr sz="1100" b="1">
                <a:solidFill>
                  <a:schemeClr val="tx1">
                    <a:lumMod val="50000"/>
                    <a:lumOff val="50000"/>
                  </a:schemeClr>
                </a:solidFill>
              </a:defRPr>
            </a:lvl1pPr>
          </a:lstStyle>
          <a:p>
            <a:fld id="{9F2F5E10-5301-4EE6-90D2-A6C4A3F62BE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ctr" defTabSz="914400" rtl="0" eaLnBrk="1" latinLnBrk="0" hangingPunct="1">
        <a:spcBef>
          <a:spcPct val="0"/>
        </a:spcBef>
        <a:buNone/>
        <a:defRPr sz="4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SzPct val="90000"/>
        <a:buFont typeface="Wingdings" pitchFamily="2" charset="2"/>
        <a:buChar char="S"/>
        <a:defRPr sz="22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60000"/>
            <a:lumOff val="40000"/>
          </a:schemeClr>
        </a:buClr>
        <a:buSzPct val="90000"/>
        <a:buFont typeface="Wingdings" pitchFamily="2" charset="2"/>
        <a:buChar char="S"/>
        <a:defRPr sz="20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60000"/>
            <a:lumOff val="40000"/>
          </a:schemeClr>
        </a:buClr>
        <a:buSzPct val="90000"/>
        <a:buFont typeface="Wingdings" pitchFamily="2" charset="2"/>
        <a:buChar char="S"/>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pitchFamily="2"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University entrance requirements</a:t>
            </a:r>
            <a:endParaRPr lang="en-US" dirty="0"/>
          </a:p>
        </p:txBody>
      </p:sp>
      <p:sp>
        <p:nvSpPr>
          <p:cNvPr id="3" name="Subtitle 2"/>
          <p:cNvSpPr>
            <a:spLocks noGrp="1"/>
          </p:cNvSpPr>
          <p:nvPr>
            <p:ph type="subTitle" idx="1"/>
          </p:nvPr>
        </p:nvSpPr>
        <p:spPr/>
        <p:txBody>
          <a:bodyPr>
            <a:normAutofit/>
          </a:bodyPr>
          <a:lstStyle/>
          <a:p>
            <a:r>
              <a:rPr lang="en-US" sz="3600" dirty="0"/>
              <a:t>a</a:t>
            </a:r>
            <a:r>
              <a:rPr lang="en-US" sz="3600" dirty="0" smtClean="0"/>
              <a:t>nd </a:t>
            </a:r>
            <a:r>
              <a:rPr lang="en-US" sz="3600" dirty="0"/>
              <a:t>s</a:t>
            </a:r>
            <a:r>
              <a:rPr lang="en-US" sz="3600" dirty="0" smtClean="0"/>
              <a:t>tudy </a:t>
            </a:r>
            <a:r>
              <a:rPr lang="en-US" sz="3600" dirty="0" err="1" smtClean="0"/>
              <a:t>programmes</a:t>
            </a:r>
            <a:endParaRPr lang="en-US" sz="3600" dirty="0"/>
          </a:p>
        </p:txBody>
      </p:sp>
    </p:spTree>
    <p:extLst>
      <p:ext uri="{BB962C8B-B14F-4D97-AF65-F5344CB8AC3E}">
        <p14:creationId xmlns="" xmlns:p14="http://schemas.microsoft.com/office/powerpoint/2010/main" val="28733869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English National Curriculum</a:t>
            </a:r>
          </a:p>
        </p:txBody>
      </p:sp>
      <p:sp>
        <p:nvSpPr>
          <p:cNvPr id="2" name="Text Placeholder 1"/>
          <p:cNvSpPr>
            <a:spLocks noGrp="1"/>
          </p:cNvSpPr>
          <p:nvPr>
            <p:ph type="body" idx="1"/>
          </p:nvPr>
        </p:nvSpPr>
        <p:spPr>
          <a:xfrm>
            <a:off x="740664" y="1956568"/>
            <a:ext cx="3767328" cy="686515"/>
          </a:xfrm>
        </p:spPr>
        <p:txBody>
          <a:bodyPr/>
          <a:lstStyle/>
          <a:p>
            <a:pPr algn="l"/>
            <a:r>
              <a:rPr lang="en-US" dirty="0"/>
              <a:t>Enquiry skills: </a:t>
            </a:r>
          </a:p>
        </p:txBody>
      </p:sp>
      <p:sp>
        <p:nvSpPr>
          <p:cNvPr id="5" name="Content Placeholder 4"/>
          <p:cNvSpPr>
            <a:spLocks noGrp="1"/>
          </p:cNvSpPr>
          <p:nvPr>
            <p:ph sz="half" idx="2"/>
          </p:nvPr>
        </p:nvSpPr>
        <p:spPr>
          <a:xfrm>
            <a:off x="740664" y="2780387"/>
            <a:ext cx="3767328" cy="3271163"/>
          </a:xfrm>
        </p:spPr>
        <p:txBody>
          <a:bodyPr>
            <a:normAutofit lnSpcReduction="10000"/>
          </a:bodyPr>
          <a:lstStyle/>
          <a:p>
            <a:pPr marL="0" indent="0">
              <a:spcBef>
                <a:spcPts val="800"/>
              </a:spcBef>
              <a:buNone/>
            </a:pPr>
            <a:r>
              <a:rPr lang="en-US" dirty="0" smtClean="0"/>
              <a:t>enable </a:t>
            </a:r>
            <a:r>
              <a:rPr lang="en-US" dirty="0"/>
              <a:t>learners to –</a:t>
            </a:r>
          </a:p>
          <a:p>
            <a:pPr>
              <a:spcBef>
                <a:spcPts val="800"/>
              </a:spcBef>
            </a:pPr>
            <a:r>
              <a:rPr lang="en-US" dirty="0"/>
              <a:t>Ask relevant questions</a:t>
            </a:r>
          </a:p>
          <a:p>
            <a:pPr>
              <a:spcBef>
                <a:spcPts val="800"/>
              </a:spcBef>
            </a:pPr>
            <a:r>
              <a:rPr lang="en-US" dirty="0"/>
              <a:t>Define problems</a:t>
            </a:r>
          </a:p>
          <a:p>
            <a:pPr>
              <a:spcBef>
                <a:spcPts val="800"/>
              </a:spcBef>
            </a:pPr>
            <a:r>
              <a:rPr lang="en-US" dirty="0"/>
              <a:t>Plan what to do and how to research</a:t>
            </a:r>
          </a:p>
          <a:p>
            <a:pPr>
              <a:spcBef>
                <a:spcPts val="800"/>
              </a:spcBef>
            </a:pPr>
            <a:r>
              <a:rPr lang="en-US" dirty="0"/>
              <a:t>Predict outcomes</a:t>
            </a:r>
          </a:p>
          <a:p>
            <a:pPr>
              <a:spcBef>
                <a:spcPts val="800"/>
              </a:spcBef>
            </a:pPr>
            <a:r>
              <a:rPr lang="en-US" dirty="0"/>
              <a:t>Anticipate consequences</a:t>
            </a:r>
          </a:p>
          <a:p>
            <a:pPr>
              <a:spcBef>
                <a:spcPts val="800"/>
              </a:spcBef>
            </a:pPr>
            <a:r>
              <a:rPr lang="en-US" dirty="0"/>
              <a:t>Test conclusions</a:t>
            </a:r>
          </a:p>
          <a:p>
            <a:pPr>
              <a:spcBef>
                <a:spcPts val="800"/>
              </a:spcBef>
            </a:pPr>
            <a:r>
              <a:rPr lang="en-US" dirty="0"/>
              <a:t>Improve ideas</a:t>
            </a:r>
          </a:p>
        </p:txBody>
      </p:sp>
      <p:sp>
        <p:nvSpPr>
          <p:cNvPr id="3" name="Text Placeholder 2"/>
          <p:cNvSpPr>
            <a:spLocks noGrp="1"/>
          </p:cNvSpPr>
          <p:nvPr>
            <p:ph type="body" sz="quarter" idx="3"/>
          </p:nvPr>
        </p:nvSpPr>
        <p:spPr>
          <a:xfrm>
            <a:off x="4631578" y="1956569"/>
            <a:ext cx="3767328" cy="823818"/>
          </a:xfrm>
        </p:spPr>
        <p:txBody>
          <a:bodyPr/>
          <a:lstStyle/>
          <a:p>
            <a:pPr algn="r"/>
            <a:r>
              <a:rPr lang="en-US" dirty="0"/>
              <a:t>Creative thinking skills</a:t>
            </a:r>
          </a:p>
        </p:txBody>
      </p:sp>
      <p:sp>
        <p:nvSpPr>
          <p:cNvPr id="6" name="Content Placeholder 5"/>
          <p:cNvSpPr>
            <a:spLocks noGrp="1"/>
          </p:cNvSpPr>
          <p:nvPr>
            <p:ph sz="quarter" idx="4"/>
          </p:nvPr>
        </p:nvSpPr>
        <p:spPr>
          <a:xfrm>
            <a:off x="4631578" y="2780387"/>
            <a:ext cx="3767328" cy="3271163"/>
          </a:xfrm>
        </p:spPr>
        <p:txBody>
          <a:bodyPr>
            <a:normAutofit/>
          </a:bodyPr>
          <a:lstStyle/>
          <a:p>
            <a:pPr marL="0" indent="0">
              <a:spcBef>
                <a:spcPts val="800"/>
              </a:spcBef>
              <a:buNone/>
            </a:pPr>
            <a:r>
              <a:rPr lang="en-US" dirty="0" smtClean="0"/>
              <a:t>enable </a:t>
            </a:r>
            <a:r>
              <a:rPr lang="en-US" dirty="0"/>
              <a:t>learners to –</a:t>
            </a:r>
          </a:p>
          <a:p>
            <a:pPr>
              <a:spcBef>
                <a:spcPts val="800"/>
              </a:spcBef>
            </a:pPr>
            <a:r>
              <a:rPr lang="en-US" dirty="0"/>
              <a:t>Generate ideas</a:t>
            </a:r>
          </a:p>
          <a:p>
            <a:pPr>
              <a:spcBef>
                <a:spcPts val="800"/>
              </a:spcBef>
            </a:pPr>
            <a:r>
              <a:rPr lang="en-US" dirty="0"/>
              <a:t>Develop ideas</a:t>
            </a:r>
          </a:p>
          <a:p>
            <a:pPr>
              <a:spcBef>
                <a:spcPts val="800"/>
              </a:spcBef>
            </a:pPr>
            <a:r>
              <a:rPr lang="en-US" dirty="0"/>
              <a:t>Imagine or </a:t>
            </a:r>
            <a:r>
              <a:rPr lang="en-US" dirty="0" smtClean="0"/>
              <a:t>hypothesize</a:t>
            </a:r>
            <a:endParaRPr lang="en-US" dirty="0"/>
          </a:p>
          <a:p>
            <a:pPr>
              <a:spcBef>
                <a:spcPts val="800"/>
              </a:spcBef>
            </a:pPr>
            <a:r>
              <a:rPr lang="en-US" dirty="0"/>
              <a:t>Apply imagination</a:t>
            </a:r>
          </a:p>
          <a:p>
            <a:pPr>
              <a:spcBef>
                <a:spcPts val="800"/>
              </a:spcBef>
            </a:pPr>
            <a:r>
              <a:rPr lang="en-US" dirty="0"/>
              <a:t>Looking for innovative solutions</a:t>
            </a:r>
          </a:p>
          <a:p>
            <a:pPr>
              <a:spcBef>
                <a:spcPts val="800"/>
              </a:spcBef>
            </a:pPr>
            <a:r>
              <a:rPr lang="en-US" dirty="0"/>
              <a:t>Think of alternative outcomes</a:t>
            </a:r>
          </a:p>
        </p:txBody>
      </p:sp>
    </p:spTree>
    <p:extLst>
      <p:ext uri="{BB962C8B-B14F-4D97-AF65-F5344CB8AC3E}">
        <p14:creationId xmlns="" xmlns:p14="http://schemas.microsoft.com/office/powerpoint/2010/main" val="19896400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t>
            </a:r>
            <a:r>
              <a:rPr lang="en-US" dirty="0" smtClean="0"/>
              <a:t>hinking </a:t>
            </a:r>
            <a:r>
              <a:rPr lang="en-US" dirty="0"/>
              <a:t>skills in the English National Curriculum</a:t>
            </a:r>
          </a:p>
        </p:txBody>
      </p:sp>
      <p:sp>
        <p:nvSpPr>
          <p:cNvPr id="3" name="Content Placeholder 2"/>
          <p:cNvSpPr>
            <a:spLocks noGrp="1"/>
          </p:cNvSpPr>
          <p:nvPr>
            <p:ph idx="1"/>
          </p:nvPr>
        </p:nvSpPr>
        <p:spPr/>
        <p:txBody>
          <a:bodyPr>
            <a:normAutofit fontScale="92500" lnSpcReduction="20000"/>
          </a:bodyPr>
          <a:lstStyle/>
          <a:p>
            <a:pPr marL="0" indent="0">
              <a:buNone/>
            </a:pPr>
            <a:r>
              <a:rPr lang="en-US" b="1" dirty="0">
                <a:solidFill>
                  <a:schemeClr val="accent1">
                    <a:lumMod val="75000"/>
                  </a:schemeClr>
                </a:solidFill>
              </a:rPr>
              <a:t>Evaluation skills: </a:t>
            </a:r>
            <a:r>
              <a:rPr lang="en-US" dirty="0"/>
              <a:t>enable learners to –</a:t>
            </a:r>
          </a:p>
          <a:p>
            <a:r>
              <a:rPr lang="en-US" dirty="0"/>
              <a:t>Judge the value of what they hear, say, read, write and do</a:t>
            </a:r>
          </a:p>
          <a:p>
            <a:r>
              <a:rPr lang="en-US" dirty="0"/>
              <a:t>Develop evaluation criteria for judging the value of their own and others' work or ideas</a:t>
            </a:r>
          </a:p>
          <a:p>
            <a:r>
              <a:rPr lang="en-US" dirty="0"/>
              <a:t>Apply evaluation criteria</a:t>
            </a:r>
          </a:p>
          <a:p>
            <a:r>
              <a:rPr lang="en-US" dirty="0"/>
              <a:t>Have confidence in their judgments</a:t>
            </a:r>
          </a:p>
          <a:p>
            <a:r>
              <a:rPr lang="en-US" dirty="0"/>
              <a:t>Make recommendations</a:t>
            </a:r>
          </a:p>
        </p:txBody>
      </p:sp>
    </p:spTree>
    <p:extLst>
      <p:ext uri="{BB962C8B-B14F-4D97-AF65-F5344CB8AC3E}">
        <p14:creationId xmlns="" xmlns:p14="http://schemas.microsoft.com/office/powerpoint/2010/main" val="10569804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Mark Descriptors</a:t>
            </a:r>
            <a:endParaRPr lang="en-US" dirty="0"/>
          </a:p>
        </p:txBody>
      </p:sp>
      <p:sp>
        <p:nvSpPr>
          <p:cNvPr id="5" name="Rectangle 4"/>
          <p:cNvSpPr/>
          <p:nvPr/>
        </p:nvSpPr>
        <p:spPr>
          <a:xfrm>
            <a:off x="583477" y="2368478"/>
            <a:ext cx="8103323" cy="2308324"/>
          </a:xfrm>
          <a:prstGeom prst="rect">
            <a:avLst/>
          </a:prstGeom>
        </p:spPr>
        <p:txBody>
          <a:bodyPr wrap="square">
            <a:spAutoFit/>
          </a:bodyPr>
          <a:lstStyle/>
          <a:p>
            <a:r>
              <a:rPr lang="en-GB" sz="2400" dirty="0"/>
              <a:t>The descriptors listed below are used across the entire University. Subject-specific assessment criteria are given on the English Assessment Feedback Form and in module handbooks. </a:t>
            </a:r>
            <a:endParaRPr lang="en-GB" sz="2400" dirty="0" smtClean="0"/>
          </a:p>
          <a:p>
            <a:r>
              <a:rPr lang="en-GB" sz="2400" dirty="0" smtClean="0"/>
              <a:t>Pass mark = 40  UG  </a:t>
            </a:r>
          </a:p>
          <a:p>
            <a:r>
              <a:rPr lang="en-GB" sz="2400" dirty="0" smtClean="0"/>
              <a:t>70+ is distinction</a:t>
            </a:r>
            <a:endParaRPr lang="en-GB" sz="2400" dirty="0"/>
          </a:p>
        </p:txBody>
      </p:sp>
    </p:spTree>
    <p:extLst>
      <p:ext uri="{BB962C8B-B14F-4D97-AF65-F5344CB8AC3E}">
        <p14:creationId xmlns="" xmlns:p14="http://schemas.microsoft.com/office/powerpoint/2010/main" val="4003346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90-100</a:t>
            </a:r>
            <a:endParaRPr lang="en-US" dirty="0"/>
          </a:p>
        </p:txBody>
      </p:sp>
      <p:sp>
        <p:nvSpPr>
          <p:cNvPr id="3" name="Content Placeholder 2"/>
          <p:cNvSpPr>
            <a:spLocks noGrp="1"/>
          </p:cNvSpPr>
          <p:nvPr>
            <p:ph idx="1"/>
          </p:nvPr>
        </p:nvSpPr>
        <p:spPr>
          <a:xfrm>
            <a:off x="739775" y="2414246"/>
            <a:ext cx="7662864" cy="3623018"/>
          </a:xfrm>
        </p:spPr>
        <p:txBody>
          <a:bodyPr>
            <a:noAutofit/>
          </a:bodyPr>
          <a:lstStyle/>
          <a:p>
            <a:pPr marL="0" lvl="0" indent="0">
              <a:buNone/>
            </a:pPr>
            <a:r>
              <a:rPr lang="en-GB" sz="2800" dirty="0"/>
              <a:t>Responds to </a:t>
            </a:r>
            <a:r>
              <a:rPr lang="en-GB" sz="2800" b="1" dirty="0"/>
              <a:t>all</a:t>
            </a:r>
            <a:r>
              <a:rPr lang="en-GB" sz="2800" dirty="0"/>
              <a:t> of the assessment criteria for the task.</a:t>
            </a:r>
          </a:p>
          <a:p>
            <a:pPr marL="0" lvl="0" indent="0">
              <a:buNone/>
            </a:pPr>
            <a:r>
              <a:rPr lang="en-GB" sz="2800" dirty="0"/>
              <a:t>Displays exceptional degree of originality.</a:t>
            </a:r>
          </a:p>
          <a:p>
            <a:pPr marL="0" lvl="0" indent="0">
              <a:buNone/>
            </a:pPr>
            <a:r>
              <a:rPr lang="en-GB" sz="2800" dirty="0"/>
              <a:t>Exceptional analytical, problem-solving and/or creative skills</a:t>
            </a:r>
          </a:p>
          <a:p>
            <a:pPr marL="0" indent="0">
              <a:buNone/>
            </a:pPr>
            <a:r>
              <a:rPr lang="en-GB" sz="2800" dirty="0"/>
              <a:t>No fault can be found with the work other than very minor errors, for example minor typographical issues </a:t>
            </a:r>
            <a:endParaRPr lang="en-US" sz="2800" dirty="0"/>
          </a:p>
        </p:txBody>
      </p:sp>
    </p:spTree>
    <p:extLst>
      <p:ext uri="{BB962C8B-B14F-4D97-AF65-F5344CB8AC3E}">
        <p14:creationId xmlns="" xmlns:p14="http://schemas.microsoft.com/office/powerpoint/2010/main" val="39566637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80-89</a:t>
            </a:r>
            <a:endParaRPr lang="en-US" dirty="0"/>
          </a:p>
        </p:txBody>
      </p:sp>
      <p:sp>
        <p:nvSpPr>
          <p:cNvPr id="3" name="Content Placeholder 2"/>
          <p:cNvSpPr>
            <a:spLocks noGrp="1"/>
          </p:cNvSpPr>
          <p:nvPr>
            <p:ph idx="1"/>
          </p:nvPr>
        </p:nvSpPr>
        <p:spPr/>
        <p:txBody>
          <a:bodyPr>
            <a:normAutofit lnSpcReduction="10000"/>
          </a:bodyPr>
          <a:lstStyle/>
          <a:p>
            <a:pPr lvl="0">
              <a:buFont typeface="Symbol"/>
              <a:buChar char=""/>
            </a:pPr>
            <a:r>
              <a:rPr lang="en-GB" dirty="0">
                <a:solidFill>
                  <a:srgbClr val="000000"/>
                </a:solidFill>
                <a:latin typeface="Arial"/>
                <a:ea typeface="Times"/>
                <a:cs typeface="Times New Roman"/>
              </a:rPr>
              <a:t>Responds to </a:t>
            </a:r>
            <a:r>
              <a:rPr lang="en-GB" b="1" dirty="0">
                <a:solidFill>
                  <a:srgbClr val="000000"/>
                </a:solidFill>
                <a:latin typeface="Arial"/>
                <a:ea typeface="Times"/>
                <a:cs typeface="Times New Roman"/>
              </a:rPr>
              <a:t>all</a:t>
            </a:r>
            <a:r>
              <a:rPr lang="en-GB" dirty="0">
                <a:solidFill>
                  <a:srgbClr val="000000"/>
                </a:solidFill>
                <a:latin typeface="Arial"/>
                <a:ea typeface="Times"/>
                <a:cs typeface="Times New Roman"/>
              </a:rPr>
              <a:t> of the assessment criteria for the task.</a:t>
            </a:r>
            <a:endParaRPr lang="en-GB" dirty="0">
              <a:latin typeface="Times"/>
              <a:ea typeface="Times"/>
              <a:cs typeface="Times New Roman"/>
            </a:endParaRPr>
          </a:p>
          <a:p>
            <a:pPr lvl="0">
              <a:buFont typeface="Symbol"/>
              <a:buChar char=""/>
            </a:pPr>
            <a:r>
              <a:rPr lang="en-GB" dirty="0">
                <a:latin typeface="Arial"/>
                <a:ea typeface="Times"/>
                <a:cs typeface="Times New Roman"/>
              </a:rPr>
              <a:t>Work of outstanding quality, evidenced by an ability to engage critically and analytically with source material.  </a:t>
            </a:r>
            <a:endParaRPr lang="en-GB" dirty="0">
              <a:latin typeface="Times"/>
              <a:ea typeface="Times"/>
              <a:cs typeface="Times New Roman"/>
            </a:endParaRPr>
          </a:p>
          <a:p>
            <a:pPr lvl="0">
              <a:buFont typeface="Symbol"/>
              <a:buChar char=""/>
            </a:pPr>
            <a:r>
              <a:rPr lang="en-GB" dirty="0">
                <a:latin typeface="Arial"/>
                <a:ea typeface="Times"/>
                <a:cs typeface="Times New Roman"/>
              </a:rPr>
              <a:t>Likely to exhibit independent lines of argument. </a:t>
            </a:r>
            <a:endParaRPr lang="en-GB" dirty="0">
              <a:latin typeface="Times"/>
              <a:ea typeface="Times"/>
              <a:cs typeface="Times New Roman"/>
            </a:endParaRPr>
          </a:p>
          <a:p>
            <a:pPr lvl="0">
              <a:buFont typeface="Symbol"/>
              <a:buChar char=""/>
            </a:pPr>
            <a:r>
              <a:rPr lang="en-GB" dirty="0">
                <a:latin typeface="Arial"/>
                <a:ea typeface="Times"/>
                <a:cs typeface="Times New Roman"/>
              </a:rPr>
              <a:t>Highly original and/or creative responses.</a:t>
            </a:r>
            <a:endParaRPr lang="en-GB" dirty="0">
              <a:latin typeface="Times"/>
              <a:ea typeface="Times"/>
              <a:cs typeface="Times New Roman"/>
            </a:endParaRPr>
          </a:p>
          <a:p>
            <a:r>
              <a:rPr lang="en-GB" dirty="0">
                <a:latin typeface="Arial"/>
                <a:ea typeface="Times"/>
              </a:rPr>
              <a:t>Extremely wide range of relevant sources used where appropriate </a:t>
            </a:r>
            <a:endParaRPr lang="en-US" dirty="0"/>
          </a:p>
        </p:txBody>
      </p:sp>
    </p:spTree>
    <p:extLst>
      <p:ext uri="{BB962C8B-B14F-4D97-AF65-F5344CB8AC3E}">
        <p14:creationId xmlns="" xmlns:p14="http://schemas.microsoft.com/office/powerpoint/2010/main" val="20244398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Text Placeholder 4"/>
          <p:cNvSpPr>
            <a:spLocks noGrp="1"/>
          </p:cNvSpPr>
          <p:nvPr>
            <p:ph type="body" idx="1"/>
          </p:nvPr>
        </p:nvSpPr>
        <p:spPr>
          <a:xfrm>
            <a:off x="740664" y="1750615"/>
            <a:ext cx="3767328" cy="629728"/>
          </a:xfrm>
        </p:spPr>
        <p:txBody>
          <a:bodyPr/>
          <a:lstStyle/>
          <a:p>
            <a:pPr algn="l"/>
            <a:r>
              <a:rPr lang="en-US" dirty="0" smtClean="0"/>
              <a:t>70-79</a:t>
            </a:r>
            <a:endParaRPr lang="en-US" dirty="0"/>
          </a:p>
        </p:txBody>
      </p:sp>
      <p:sp>
        <p:nvSpPr>
          <p:cNvPr id="6" name="Content Placeholder 5"/>
          <p:cNvSpPr>
            <a:spLocks noGrp="1"/>
          </p:cNvSpPr>
          <p:nvPr>
            <p:ph sz="half" idx="2"/>
          </p:nvPr>
        </p:nvSpPr>
        <p:spPr>
          <a:xfrm>
            <a:off x="457200" y="2597317"/>
            <a:ext cx="4050792" cy="3454234"/>
          </a:xfrm>
        </p:spPr>
        <p:txBody>
          <a:bodyPr>
            <a:normAutofit fontScale="85000" lnSpcReduction="20000"/>
          </a:bodyPr>
          <a:lstStyle/>
          <a:p>
            <a:pPr marL="0" lvl="0" indent="0">
              <a:buNone/>
            </a:pPr>
            <a:r>
              <a:rPr lang="en-GB" dirty="0">
                <a:solidFill>
                  <a:srgbClr val="000000"/>
                </a:solidFill>
                <a:latin typeface="Arial"/>
                <a:ea typeface="Times"/>
                <a:cs typeface="Times New Roman"/>
              </a:rPr>
              <a:t>Responds to </a:t>
            </a:r>
            <a:r>
              <a:rPr lang="en-GB" b="1" dirty="0">
                <a:solidFill>
                  <a:srgbClr val="000000"/>
                </a:solidFill>
                <a:latin typeface="Arial"/>
                <a:ea typeface="Times"/>
                <a:cs typeface="Times New Roman"/>
              </a:rPr>
              <a:t>all</a:t>
            </a:r>
            <a:r>
              <a:rPr lang="en-GB" dirty="0">
                <a:solidFill>
                  <a:srgbClr val="000000"/>
                </a:solidFill>
                <a:latin typeface="Arial"/>
                <a:ea typeface="Times"/>
                <a:cs typeface="Times New Roman"/>
              </a:rPr>
              <a:t> of the assessment criteria for the task.</a:t>
            </a:r>
            <a:endParaRPr lang="en-GB" dirty="0">
              <a:latin typeface="Times"/>
              <a:ea typeface="Times"/>
              <a:cs typeface="Times New Roman"/>
            </a:endParaRPr>
          </a:p>
          <a:p>
            <a:pPr marL="0" lvl="0" indent="0">
              <a:buNone/>
            </a:pPr>
            <a:r>
              <a:rPr lang="en-GB" dirty="0">
                <a:latin typeface="Arial"/>
                <a:ea typeface="Times"/>
                <a:cs typeface="Times New Roman"/>
              </a:rPr>
              <a:t>An extremely, well developed response showing clear knowledge and the ability to interpret and/or apply that knowledge.</a:t>
            </a:r>
            <a:endParaRPr lang="en-GB" dirty="0">
              <a:latin typeface="Times"/>
              <a:ea typeface="Times"/>
              <a:cs typeface="Times New Roman"/>
            </a:endParaRPr>
          </a:p>
          <a:p>
            <a:pPr marL="0" lvl="0" indent="0">
              <a:buNone/>
            </a:pPr>
            <a:r>
              <a:rPr lang="en-GB" dirty="0">
                <a:solidFill>
                  <a:srgbClr val="000000"/>
                </a:solidFill>
                <a:latin typeface="Arial"/>
                <a:ea typeface="Times"/>
                <a:cs typeface="Times New Roman"/>
              </a:rPr>
              <a:t>An authoritative grasp of the subject, significant originality and insight, </a:t>
            </a:r>
            <a:endParaRPr lang="en-GB" dirty="0">
              <a:latin typeface="Times"/>
              <a:ea typeface="Times"/>
              <a:cs typeface="Times New Roman"/>
            </a:endParaRPr>
          </a:p>
          <a:p>
            <a:pPr marL="0" lvl="0" indent="0">
              <a:buNone/>
            </a:pPr>
            <a:r>
              <a:rPr lang="en-GB" dirty="0">
                <a:latin typeface="Arial"/>
                <a:ea typeface="Times"/>
                <a:cs typeface="Times New Roman"/>
              </a:rPr>
              <a:t>Significant evidence of</a:t>
            </a:r>
            <a:r>
              <a:rPr lang="en-GB" dirty="0">
                <a:solidFill>
                  <a:srgbClr val="000000"/>
                </a:solidFill>
                <a:latin typeface="Arial"/>
                <a:ea typeface="Times"/>
                <a:cs typeface="Times New Roman"/>
              </a:rPr>
              <a:t> ability to sustain an argument, to think analytically, critically and/or creatively and to synthesise material. </a:t>
            </a:r>
            <a:endParaRPr lang="en-GB" dirty="0">
              <a:latin typeface="Times"/>
              <a:ea typeface="Times"/>
              <a:cs typeface="Times New Roman"/>
            </a:endParaRPr>
          </a:p>
          <a:p>
            <a:pPr marL="0" indent="0">
              <a:buNone/>
            </a:pPr>
            <a:r>
              <a:rPr lang="en-GB" dirty="0">
                <a:solidFill>
                  <a:srgbClr val="000000"/>
                </a:solidFill>
                <a:latin typeface="Arial"/>
                <a:ea typeface="Times"/>
              </a:rPr>
              <a:t>Evidence of extensive study, appropriate to task. </a:t>
            </a:r>
            <a:endParaRPr lang="en-US" dirty="0"/>
          </a:p>
        </p:txBody>
      </p:sp>
      <p:sp>
        <p:nvSpPr>
          <p:cNvPr id="7" name="Text Placeholder 6"/>
          <p:cNvSpPr>
            <a:spLocks noGrp="1"/>
          </p:cNvSpPr>
          <p:nvPr>
            <p:ph type="body" sz="quarter" idx="3"/>
          </p:nvPr>
        </p:nvSpPr>
        <p:spPr>
          <a:xfrm>
            <a:off x="4631578" y="1750614"/>
            <a:ext cx="3767328" cy="629729"/>
          </a:xfrm>
        </p:spPr>
        <p:txBody>
          <a:bodyPr/>
          <a:lstStyle/>
          <a:p>
            <a:pPr algn="r"/>
            <a:r>
              <a:rPr lang="en-US" dirty="0" smtClean="0"/>
              <a:t>60-69</a:t>
            </a:r>
            <a:endParaRPr lang="en-US" dirty="0"/>
          </a:p>
        </p:txBody>
      </p:sp>
      <p:sp>
        <p:nvSpPr>
          <p:cNvPr id="8" name="Content Placeholder 7"/>
          <p:cNvSpPr>
            <a:spLocks noGrp="1"/>
          </p:cNvSpPr>
          <p:nvPr>
            <p:ph sz="quarter" idx="4"/>
          </p:nvPr>
        </p:nvSpPr>
        <p:spPr>
          <a:xfrm>
            <a:off x="4631578" y="2380343"/>
            <a:ext cx="4055222" cy="3671207"/>
          </a:xfrm>
        </p:spPr>
        <p:txBody>
          <a:bodyPr>
            <a:normAutofit fontScale="77500" lnSpcReduction="20000"/>
          </a:bodyPr>
          <a:lstStyle/>
          <a:p>
            <a:pPr marL="0" lvl="0" indent="0">
              <a:buNone/>
            </a:pPr>
            <a:r>
              <a:rPr lang="en-GB" dirty="0">
                <a:solidFill>
                  <a:srgbClr val="000000"/>
                </a:solidFill>
                <a:latin typeface="Arial"/>
                <a:ea typeface="Times"/>
                <a:cs typeface="Times New Roman"/>
              </a:rPr>
              <a:t>Responds to </a:t>
            </a:r>
            <a:r>
              <a:rPr lang="en-GB" b="1" dirty="0">
                <a:solidFill>
                  <a:srgbClr val="000000"/>
                </a:solidFill>
                <a:latin typeface="Arial"/>
                <a:ea typeface="Times"/>
                <a:cs typeface="Times New Roman"/>
              </a:rPr>
              <a:t>most</a:t>
            </a:r>
            <a:r>
              <a:rPr lang="en-GB" dirty="0">
                <a:solidFill>
                  <a:srgbClr val="000000"/>
                </a:solidFill>
                <a:latin typeface="Arial"/>
                <a:ea typeface="Times"/>
                <a:cs typeface="Times New Roman"/>
              </a:rPr>
              <a:t> of the assessment criteria for the task.</a:t>
            </a:r>
            <a:endParaRPr lang="en-GB" dirty="0">
              <a:latin typeface="Times"/>
              <a:ea typeface="Times"/>
              <a:cs typeface="Times New Roman"/>
            </a:endParaRPr>
          </a:p>
          <a:p>
            <a:pPr marL="0" lvl="0" indent="0">
              <a:buNone/>
            </a:pPr>
            <a:r>
              <a:rPr lang="en-GB" dirty="0">
                <a:solidFill>
                  <a:srgbClr val="000000"/>
                </a:solidFill>
                <a:latin typeface="Arial"/>
                <a:ea typeface="Times"/>
                <a:cs typeface="Times New Roman"/>
              </a:rPr>
              <a:t>A detailed response demonstrating a thorough grasp of theory, understanding of concepts, principles, methodology and content. </a:t>
            </a:r>
            <a:endParaRPr lang="en-GB" dirty="0">
              <a:latin typeface="Times"/>
              <a:ea typeface="Times"/>
              <a:cs typeface="Times New Roman"/>
            </a:endParaRPr>
          </a:p>
          <a:p>
            <a:pPr marL="0" lvl="0" indent="0">
              <a:buNone/>
            </a:pPr>
            <a:r>
              <a:rPr lang="en-GB" dirty="0">
                <a:solidFill>
                  <a:srgbClr val="000000"/>
                </a:solidFill>
                <a:latin typeface="Arial"/>
                <a:ea typeface="Times"/>
                <a:cs typeface="Times New Roman"/>
              </a:rPr>
              <a:t>Clear evidence of insight and critical judgement in selecting, ordering and analysing content. </a:t>
            </a:r>
            <a:endParaRPr lang="en-GB" dirty="0">
              <a:latin typeface="Times"/>
              <a:ea typeface="Times"/>
              <a:cs typeface="Times New Roman"/>
            </a:endParaRPr>
          </a:p>
          <a:p>
            <a:pPr marL="0" lvl="0" indent="0">
              <a:buNone/>
            </a:pPr>
            <a:r>
              <a:rPr lang="en-GB" dirty="0">
                <a:solidFill>
                  <a:srgbClr val="000000"/>
                </a:solidFill>
                <a:latin typeface="Arial"/>
                <a:ea typeface="Times"/>
                <a:cs typeface="Times New Roman"/>
              </a:rPr>
              <a:t>Demonstrates ability to synthesise material, to construct responses and demonstrate creative skills which reveal insight and may offer some originality. </a:t>
            </a:r>
            <a:endParaRPr lang="en-GB" dirty="0">
              <a:latin typeface="Times"/>
              <a:ea typeface="Times"/>
              <a:cs typeface="Times New Roman"/>
            </a:endParaRPr>
          </a:p>
          <a:p>
            <a:pPr marL="0" indent="0">
              <a:buNone/>
            </a:pPr>
            <a:r>
              <a:rPr lang="en-GB" dirty="0">
                <a:solidFill>
                  <a:srgbClr val="000000"/>
                </a:solidFill>
                <a:latin typeface="Arial"/>
                <a:ea typeface="Times"/>
              </a:rPr>
              <a:t>Draws on an appropriate range of properly referenced sources</a:t>
            </a:r>
            <a:r>
              <a:rPr lang="en-GB" dirty="0"/>
              <a:t> </a:t>
            </a:r>
            <a:endParaRPr lang="en-US" dirty="0"/>
          </a:p>
        </p:txBody>
      </p:sp>
    </p:spTree>
    <p:extLst>
      <p:ext uri="{BB962C8B-B14F-4D97-AF65-F5344CB8AC3E}">
        <p14:creationId xmlns="" xmlns:p14="http://schemas.microsoft.com/office/powerpoint/2010/main" val="32724178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a:xfrm>
            <a:off x="740664" y="1876475"/>
            <a:ext cx="3767328" cy="720841"/>
          </a:xfrm>
        </p:spPr>
        <p:txBody>
          <a:bodyPr/>
          <a:lstStyle/>
          <a:p>
            <a:pPr algn="l"/>
            <a:r>
              <a:rPr lang="en-GB" dirty="0">
                <a:latin typeface="Arial"/>
                <a:ea typeface="Times"/>
                <a:cs typeface="Times New Roman"/>
              </a:rPr>
              <a:t>50-59%</a:t>
            </a:r>
            <a:endParaRPr lang="en-GB" dirty="0">
              <a:latin typeface="Times"/>
              <a:ea typeface="Times"/>
              <a:cs typeface="Times New Roman"/>
            </a:endParaRPr>
          </a:p>
          <a:p>
            <a:endParaRPr lang="en-US" dirty="0"/>
          </a:p>
        </p:txBody>
      </p:sp>
      <p:sp>
        <p:nvSpPr>
          <p:cNvPr id="4" name="Content Placeholder 3"/>
          <p:cNvSpPr>
            <a:spLocks noGrp="1"/>
          </p:cNvSpPr>
          <p:nvPr>
            <p:ph sz="half" idx="2"/>
          </p:nvPr>
        </p:nvSpPr>
        <p:spPr>
          <a:xfrm>
            <a:off x="457200" y="2597317"/>
            <a:ext cx="4050792" cy="3454234"/>
          </a:xfrm>
        </p:spPr>
        <p:txBody>
          <a:bodyPr>
            <a:normAutofit fontScale="77500" lnSpcReduction="20000"/>
          </a:bodyPr>
          <a:lstStyle/>
          <a:p>
            <a:pPr marL="0" lvl="0" indent="0">
              <a:buNone/>
            </a:pPr>
            <a:r>
              <a:rPr lang="en-GB" dirty="0">
                <a:solidFill>
                  <a:srgbClr val="000000"/>
                </a:solidFill>
                <a:latin typeface="Arial"/>
                <a:ea typeface="Times"/>
                <a:cs typeface="Times New Roman"/>
              </a:rPr>
              <a:t>Responds to </a:t>
            </a:r>
            <a:r>
              <a:rPr lang="en-GB" b="1" dirty="0">
                <a:solidFill>
                  <a:srgbClr val="000000"/>
                </a:solidFill>
                <a:latin typeface="Arial"/>
                <a:ea typeface="Times"/>
                <a:cs typeface="Times New Roman"/>
              </a:rPr>
              <a:t>most</a:t>
            </a:r>
            <a:r>
              <a:rPr lang="en-GB" dirty="0">
                <a:solidFill>
                  <a:srgbClr val="000000"/>
                </a:solidFill>
                <a:latin typeface="Arial"/>
                <a:ea typeface="Times"/>
                <a:cs typeface="Times New Roman"/>
              </a:rPr>
              <a:t> of the assessment criteria for the task.</a:t>
            </a:r>
            <a:endParaRPr lang="en-GB" dirty="0">
              <a:latin typeface="Times"/>
              <a:ea typeface="Times"/>
              <a:cs typeface="Times New Roman"/>
            </a:endParaRPr>
          </a:p>
          <a:p>
            <a:pPr marL="0" lvl="0" indent="0">
              <a:buNone/>
            </a:pPr>
            <a:r>
              <a:rPr lang="en-GB" dirty="0">
                <a:solidFill>
                  <a:srgbClr val="000000"/>
                </a:solidFill>
                <a:latin typeface="Arial"/>
                <a:ea typeface="Times"/>
                <a:cs typeface="Times New Roman"/>
              </a:rPr>
              <a:t>An effective response demonstrating evidence of a clear grasp of relevant material, principles and key concepts </a:t>
            </a:r>
            <a:endParaRPr lang="en-GB" dirty="0">
              <a:latin typeface="Times"/>
              <a:ea typeface="Times"/>
              <a:cs typeface="Times New Roman"/>
            </a:endParaRPr>
          </a:p>
          <a:p>
            <a:pPr marL="0" lvl="0" indent="0">
              <a:buNone/>
            </a:pPr>
            <a:r>
              <a:rPr lang="en-GB" dirty="0">
                <a:solidFill>
                  <a:srgbClr val="000000"/>
                </a:solidFill>
                <a:latin typeface="Arial"/>
                <a:ea typeface="Times"/>
                <a:cs typeface="Times New Roman"/>
              </a:rPr>
              <a:t>An ability to construct and organise arguments. </a:t>
            </a:r>
            <a:endParaRPr lang="en-GB" dirty="0">
              <a:latin typeface="Times"/>
              <a:ea typeface="Times"/>
              <a:cs typeface="Times New Roman"/>
            </a:endParaRPr>
          </a:p>
          <a:p>
            <a:pPr marL="0" lvl="0" indent="0">
              <a:buNone/>
            </a:pPr>
            <a:r>
              <a:rPr lang="en-GB" dirty="0">
                <a:solidFill>
                  <a:srgbClr val="000000"/>
                </a:solidFill>
                <a:latin typeface="Arial"/>
                <a:ea typeface="Times"/>
                <a:cs typeface="Times New Roman"/>
              </a:rPr>
              <a:t>Some</a:t>
            </a:r>
            <a:r>
              <a:rPr lang="en-GB" dirty="0">
                <a:latin typeface="Arial"/>
                <a:ea typeface="Times"/>
                <a:cs typeface="Times New Roman"/>
              </a:rPr>
              <a:t> </a:t>
            </a:r>
            <a:r>
              <a:rPr lang="en-GB" dirty="0">
                <a:solidFill>
                  <a:srgbClr val="000000"/>
                </a:solidFill>
                <a:latin typeface="Arial"/>
                <a:ea typeface="Times"/>
                <a:cs typeface="Times New Roman"/>
              </a:rPr>
              <a:t>degree of critical analysis, insight and creativity. </a:t>
            </a:r>
            <a:endParaRPr lang="en-GB" dirty="0">
              <a:latin typeface="Times"/>
              <a:ea typeface="Times"/>
              <a:cs typeface="Times New Roman"/>
            </a:endParaRPr>
          </a:p>
          <a:p>
            <a:pPr marL="0" lvl="0" indent="0">
              <a:buNone/>
            </a:pPr>
            <a:r>
              <a:rPr lang="en-GB" dirty="0">
                <a:solidFill>
                  <a:srgbClr val="000000"/>
                </a:solidFill>
                <a:latin typeface="Arial"/>
                <a:ea typeface="Times"/>
                <a:cs typeface="Times New Roman"/>
              </a:rPr>
              <a:t>Demonstrating some conceptual ability, critical analysis and a degree of insight. </a:t>
            </a:r>
            <a:endParaRPr lang="en-GB" dirty="0">
              <a:latin typeface="Times"/>
              <a:ea typeface="Times"/>
              <a:cs typeface="Times New Roman"/>
            </a:endParaRPr>
          </a:p>
          <a:p>
            <a:pPr marL="0" indent="0">
              <a:buNone/>
            </a:pPr>
            <a:r>
              <a:rPr lang="en-GB" dirty="0">
                <a:solidFill>
                  <a:srgbClr val="000000"/>
                </a:solidFill>
                <a:latin typeface="Arial"/>
                <a:ea typeface="Times"/>
              </a:rPr>
              <a:t>Accurate, clearly written/presented </a:t>
            </a:r>
            <a:endParaRPr lang="en-US" dirty="0"/>
          </a:p>
        </p:txBody>
      </p:sp>
      <p:sp>
        <p:nvSpPr>
          <p:cNvPr id="5" name="Text Placeholder 4"/>
          <p:cNvSpPr>
            <a:spLocks noGrp="1"/>
          </p:cNvSpPr>
          <p:nvPr>
            <p:ph type="body" sz="quarter" idx="3"/>
          </p:nvPr>
        </p:nvSpPr>
        <p:spPr>
          <a:xfrm>
            <a:off x="4631578" y="1876475"/>
            <a:ext cx="3767328" cy="800934"/>
          </a:xfrm>
        </p:spPr>
        <p:txBody>
          <a:bodyPr/>
          <a:lstStyle/>
          <a:p>
            <a:pPr algn="r"/>
            <a:r>
              <a:rPr lang="en-GB" dirty="0">
                <a:latin typeface="Arial"/>
                <a:ea typeface="Times"/>
                <a:cs typeface="Times New Roman"/>
              </a:rPr>
              <a:t>40-49%</a:t>
            </a:r>
            <a:endParaRPr lang="en-GB" dirty="0">
              <a:latin typeface="Times"/>
              <a:ea typeface="Times"/>
              <a:cs typeface="Times New Roman"/>
            </a:endParaRPr>
          </a:p>
          <a:p>
            <a:endParaRPr lang="en-US" dirty="0"/>
          </a:p>
        </p:txBody>
      </p:sp>
      <p:sp>
        <p:nvSpPr>
          <p:cNvPr id="6" name="Content Placeholder 5"/>
          <p:cNvSpPr>
            <a:spLocks noGrp="1"/>
          </p:cNvSpPr>
          <p:nvPr>
            <p:ph sz="quarter" idx="4"/>
          </p:nvPr>
        </p:nvSpPr>
        <p:spPr>
          <a:xfrm>
            <a:off x="4631578" y="2597317"/>
            <a:ext cx="4055222" cy="3833041"/>
          </a:xfrm>
        </p:spPr>
        <p:txBody>
          <a:bodyPr>
            <a:normAutofit fontScale="70000" lnSpcReduction="20000"/>
          </a:bodyPr>
          <a:lstStyle/>
          <a:p>
            <a:pPr marL="0" lvl="0" indent="0">
              <a:buNone/>
            </a:pPr>
            <a:r>
              <a:rPr lang="en-GB" dirty="0">
                <a:latin typeface="Arial"/>
                <a:ea typeface="Times"/>
                <a:cs typeface="Times New Roman"/>
              </a:rPr>
              <a:t>Responds to </a:t>
            </a:r>
            <a:r>
              <a:rPr lang="en-GB" b="1" dirty="0">
                <a:latin typeface="Arial"/>
                <a:ea typeface="Times"/>
                <a:cs typeface="Times New Roman"/>
              </a:rPr>
              <a:t>some</a:t>
            </a:r>
            <a:r>
              <a:rPr lang="en-GB" dirty="0">
                <a:latin typeface="Arial"/>
                <a:ea typeface="Times"/>
                <a:cs typeface="Times New Roman"/>
              </a:rPr>
              <a:t> of the assessment criteria for the task.</a:t>
            </a:r>
            <a:endParaRPr lang="en-GB" dirty="0">
              <a:latin typeface="Times"/>
              <a:ea typeface="Times"/>
              <a:cs typeface="Times New Roman"/>
            </a:endParaRPr>
          </a:p>
          <a:p>
            <a:pPr marL="0" lvl="0" indent="0">
              <a:buNone/>
            </a:pPr>
            <a:r>
              <a:rPr lang="en-GB" dirty="0">
                <a:latin typeface="Arial"/>
                <a:ea typeface="Times"/>
                <a:cs typeface="Times New Roman"/>
              </a:rPr>
              <a:t>A response demonstrating an understanding of </a:t>
            </a:r>
            <a:r>
              <a:rPr lang="en-GB" b="1" dirty="0">
                <a:latin typeface="Arial"/>
                <a:ea typeface="Times"/>
                <a:cs typeface="Times New Roman"/>
              </a:rPr>
              <a:t>basic</a:t>
            </a:r>
            <a:r>
              <a:rPr lang="en-GB" dirty="0">
                <a:latin typeface="Arial"/>
                <a:ea typeface="Times"/>
                <a:cs typeface="Times New Roman"/>
              </a:rPr>
              <a:t> points and principles sufficient to show that some of learning outcomes/assessment criteria have been achieved at a basic level.</a:t>
            </a:r>
            <a:endParaRPr lang="en-GB" dirty="0">
              <a:latin typeface="Times"/>
              <a:ea typeface="Times"/>
              <a:cs typeface="Times New Roman"/>
            </a:endParaRPr>
          </a:p>
          <a:p>
            <a:pPr marL="0" lvl="0" indent="0">
              <a:buNone/>
            </a:pPr>
            <a:r>
              <a:rPr lang="en-GB" dirty="0">
                <a:solidFill>
                  <a:srgbClr val="000000"/>
                </a:solidFill>
                <a:latin typeface="Arial"/>
                <a:ea typeface="Times"/>
                <a:cs typeface="Times New Roman"/>
              </a:rPr>
              <a:t>Suitably organised work demonstrating a reasonable level of understanding </a:t>
            </a:r>
            <a:endParaRPr lang="en-GB" dirty="0">
              <a:latin typeface="Times"/>
              <a:ea typeface="Times"/>
              <a:cs typeface="Times New Roman"/>
            </a:endParaRPr>
          </a:p>
          <a:p>
            <a:pPr marL="0" lvl="0" indent="0">
              <a:buNone/>
            </a:pPr>
            <a:r>
              <a:rPr lang="en-GB" dirty="0">
                <a:solidFill>
                  <a:srgbClr val="000000"/>
                </a:solidFill>
                <a:latin typeface="Arial"/>
                <a:ea typeface="Times"/>
                <a:cs typeface="Times New Roman"/>
              </a:rPr>
              <a:t>Covers the basic subject matter and is appropriately presented but is rather too derivative and insufficiently analytical. </a:t>
            </a:r>
            <a:endParaRPr lang="en-GB" dirty="0">
              <a:latin typeface="Times"/>
              <a:ea typeface="Times"/>
              <a:cs typeface="Times New Roman"/>
            </a:endParaRPr>
          </a:p>
          <a:p>
            <a:pPr marL="0" lvl="0" indent="0">
              <a:buNone/>
            </a:pPr>
            <a:r>
              <a:rPr lang="en-GB" dirty="0">
                <a:solidFill>
                  <a:srgbClr val="000000"/>
                </a:solidFill>
                <a:latin typeface="Arial"/>
                <a:ea typeface="Times"/>
                <a:cs typeface="Times New Roman"/>
              </a:rPr>
              <a:t>Demonstrates limited conceptual ability, levels of evaluation and demonstration of creative skills.</a:t>
            </a:r>
            <a:endParaRPr lang="en-GB" dirty="0">
              <a:latin typeface="Times"/>
              <a:ea typeface="Times"/>
              <a:cs typeface="Times New Roman"/>
            </a:endParaRPr>
          </a:p>
          <a:p>
            <a:pPr marL="0" indent="0">
              <a:buNone/>
            </a:pPr>
            <a:r>
              <a:rPr lang="en-GB" dirty="0">
                <a:solidFill>
                  <a:srgbClr val="000000"/>
                </a:solidFill>
                <a:latin typeface="Arial"/>
                <a:ea typeface="Times"/>
              </a:rPr>
              <a:t>Demonstrates adherence to the referencing conventions appropriate to subject and/or task.</a:t>
            </a:r>
            <a:r>
              <a:rPr lang="en-GB" dirty="0"/>
              <a:t> </a:t>
            </a:r>
            <a:endParaRPr lang="en-US" dirty="0"/>
          </a:p>
        </p:txBody>
      </p:sp>
    </p:spTree>
    <p:extLst>
      <p:ext uri="{BB962C8B-B14F-4D97-AF65-F5344CB8AC3E}">
        <p14:creationId xmlns="" xmlns:p14="http://schemas.microsoft.com/office/powerpoint/2010/main" val="4195503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a:xfrm>
            <a:off x="740664" y="1956569"/>
            <a:ext cx="3767328" cy="789492"/>
          </a:xfrm>
        </p:spPr>
        <p:txBody>
          <a:bodyPr/>
          <a:lstStyle/>
          <a:p>
            <a:pPr algn="l"/>
            <a:r>
              <a:rPr lang="en-GB" dirty="0">
                <a:latin typeface="Arial"/>
                <a:ea typeface="Times"/>
                <a:cs typeface="Times New Roman"/>
              </a:rPr>
              <a:t>30-39% </a:t>
            </a:r>
            <a:endParaRPr lang="en-GB" dirty="0">
              <a:latin typeface="Times"/>
              <a:ea typeface="Times"/>
              <a:cs typeface="Times New Roman"/>
            </a:endParaRPr>
          </a:p>
          <a:p>
            <a:endParaRPr lang="en-US" dirty="0"/>
          </a:p>
        </p:txBody>
      </p:sp>
      <p:sp>
        <p:nvSpPr>
          <p:cNvPr id="4" name="Content Placeholder 3"/>
          <p:cNvSpPr>
            <a:spLocks noGrp="1"/>
          </p:cNvSpPr>
          <p:nvPr>
            <p:ph sz="half" idx="2"/>
          </p:nvPr>
        </p:nvSpPr>
        <p:spPr>
          <a:xfrm>
            <a:off x="457200" y="2746061"/>
            <a:ext cx="4050792" cy="3305489"/>
          </a:xfrm>
        </p:spPr>
        <p:txBody>
          <a:bodyPr>
            <a:normAutofit fontScale="85000" lnSpcReduction="10000"/>
          </a:bodyPr>
          <a:lstStyle/>
          <a:p>
            <a:pPr marL="0" lvl="0" indent="0">
              <a:buNone/>
            </a:pPr>
            <a:r>
              <a:rPr lang="en-GB" dirty="0">
                <a:latin typeface="Arial"/>
                <a:ea typeface="Times"/>
                <a:cs typeface="Times New Roman"/>
              </a:rPr>
              <a:t>Overall </a:t>
            </a:r>
            <a:r>
              <a:rPr lang="en-GB" b="1" dirty="0">
                <a:latin typeface="Arial"/>
                <a:ea typeface="Times"/>
                <a:cs typeface="Times New Roman"/>
              </a:rPr>
              <a:t>insufficient</a:t>
            </a:r>
            <a:r>
              <a:rPr lang="en-GB" dirty="0">
                <a:latin typeface="Arial"/>
                <a:ea typeface="Times"/>
                <a:cs typeface="Times New Roman"/>
              </a:rPr>
              <a:t> response to the assessment criteria.</a:t>
            </a:r>
            <a:endParaRPr lang="en-GB" dirty="0">
              <a:latin typeface="Times"/>
              <a:ea typeface="Times"/>
              <a:cs typeface="Times New Roman"/>
            </a:endParaRPr>
          </a:p>
          <a:p>
            <a:pPr marL="0" lvl="0" indent="0">
              <a:buNone/>
            </a:pPr>
            <a:r>
              <a:rPr lang="en-GB" dirty="0">
                <a:solidFill>
                  <a:srgbClr val="000000"/>
                </a:solidFill>
                <a:latin typeface="Arial"/>
                <a:ea typeface="Times"/>
                <a:cs typeface="Times New Roman"/>
              </a:rPr>
              <a:t>A weak response, which, while addressing some elements of the task, contains significant gaps and inaccuracies.</a:t>
            </a:r>
            <a:endParaRPr lang="en-GB" dirty="0">
              <a:latin typeface="Times"/>
              <a:ea typeface="Times"/>
              <a:cs typeface="Times New Roman"/>
            </a:endParaRPr>
          </a:p>
          <a:p>
            <a:pPr marL="0" lvl="0" indent="0">
              <a:buNone/>
            </a:pPr>
            <a:r>
              <a:rPr lang="en-GB" dirty="0">
                <a:latin typeface="Arial"/>
                <a:ea typeface="Times"/>
                <a:cs typeface="Times New Roman"/>
              </a:rPr>
              <a:t>Indicates an answer that shows only weakly developed elements of understanding and/or other skills appropriate to the task.  </a:t>
            </a:r>
            <a:endParaRPr lang="en-GB" dirty="0">
              <a:latin typeface="Times"/>
              <a:ea typeface="Times"/>
              <a:cs typeface="Times New Roman"/>
            </a:endParaRPr>
          </a:p>
          <a:p>
            <a:pPr marL="0" indent="0">
              <a:buNone/>
            </a:pPr>
            <a:r>
              <a:rPr lang="en-GB" dirty="0">
                <a:latin typeface="Arial"/>
                <a:ea typeface="Times"/>
              </a:rPr>
              <a:t>May contain weaknesses in presentation that constitute a significant obstacle in communicating meaning to the assessor.</a:t>
            </a:r>
            <a:r>
              <a:rPr lang="en-GB" dirty="0"/>
              <a:t> </a:t>
            </a:r>
            <a:endParaRPr lang="en-US" dirty="0"/>
          </a:p>
        </p:txBody>
      </p:sp>
      <p:sp>
        <p:nvSpPr>
          <p:cNvPr id="5" name="Text Placeholder 4"/>
          <p:cNvSpPr>
            <a:spLocks noGrp="1"/>
          </p:cNvSpPr>
          <p:nvPr>
            <p:ph type="body" sz="quarter" idx="3"/>
          </p:nvPr>
        </p:nvSpPr>
        <p:spPr>
          <a:xfrm>
            <a:off x="4631578" y="1956569"/>
            <a:ext cx="3767328" cy="789492"/>
          </a:xfrm>
        </p:spPr>
        <p:txBody>
          <a:bodyPr/>
          <a:lstStyle/>
          <a:p>
            <a:pPr algn="r"/>
            <a:r>
              <a:rPr lang="en-GB" dirty="0">
                <a:latin typeface="Arial"/>
                <a:ea typeface="Times"/>
                <a:cs typeface="Times New Roman"/>
              </a:rPr>
              <a:t>20-29% </a:t>
            </a:r>
            <a:endParaRPr lang="en-GB" dirty="0">
              <a:latin typeface="Times"/>
              <a:ea typeface="Times"/>
              <a:cs typeface="Times New Roman"/>
            </a:endParaRPr>
          </a:p>
          <a:p>
            <a:endParaRPr lang="en-US" dirty="0"/>
          </a:p>
        </p:txBody>
      </p:sp>
      <p:sp>
        <p:nvSpPr>
          <p:cNvPr id="6" name="Content Placeholder 5"/>
          <p:cNvSpPr>
            <a:spLocks noGrp="1"/>
          </p:cNvSpPr>
          <p:nvPr>
            <p:ph sz="quarter" idx="4"/>
          </p:nvPr>
        </p:nvSpPr>
        <p:spPr>
          <a:xfrm>
            <a:off x="4631578" y="2746061"/>
            <a:ext cx="3767328" cy="3305489"/>
          </a:xfrm>
        </p:spPr>
        <p:txBody>
          <a:bodyPr>
            <a:normAutofit fontScale="92500"/>
          </a:bodyPr>
          <a:lstStyle/>
          <a:p>
            <a:pPr marL="0" lvl="0" indent="0">
              <a:buNone/>
            </a:pPr>
            <a:r>
              <a:rPr lang="en-GB" dirty="0">
                <a:latin typeface="Arial"/>
                <a:ea typeface="Times"/>
                <a:cs typeface="Times New Roman"/>
              </a:rPr>
              <a:t>Overall </a:t>
            </a:r>
            <a:r>
              <a:rPr lang="en-GB" b="1" dirty="0">
                <a:latin typeface="Arial"/>
                <a:ea typeface="Times"/>
                <a:cs typeface="Times New Roman"/>
              </a:rPr>
              <a:t>insufficient</a:t>
            </a:r>
            <a:r>
              <a:rPr lang="en-GB" dirty="0">
                <a:latin typeface="Arial"/>
                <a:ea typeface="Times"/>
                <a:cs typeface="Times New Roman"/>
              </a:rPr>
              <a:t> response to the assessment criteria.</a:t>
            </a:r>
            <a:endParaRPr lang="en-GB" dirty="0">
              <a:latin typeface="Times"/>
              <a:ea typeface="Times"/>
              <a:cs typeface="Times New Roman"/>
            </a:endParaRPr>
          </a:p>
          <a:p>
            <a:pPr marL="0" lvl="0" indent="0">
              <a:buNone/>
            </a:pPr>
            <a:r>
              <a:rPr lang="en-GB" dirty="0">
                <a:latin typeface="Arial"/>
                <a:ea typeface="Times"/>
                <a:cs typeface="Times New Roman"/>
              </a:rPr>
              <a:t>A poor response, which falls substantially short of achieving the learning outcomes. </a:t>
            </a:r>
            <a:endParaRPr lang="en-GB" dirty="0">
              <a:latin typeface="Times"/>
              <a:ea typeface="Times"/>
              <a:cs typeface="Times New Roman"/>
            </a:endParaRPr>
          </a:p>
          <a:p>
            <a:pPr marL="0" lvl="0" indent="0">
              <a:buNone/>
            </a:pPr>
            <a:r>
              <a:rPr lang="en-GB" dirty="0">
                <a:latin typeface="Arial"/>
                <a:ea typeface="Times"/>
                <a:cs typeface="Times New Roman"/>
              </a:rPr>
              <a:t>Demonstrates little knowledge and/or other skills appropriate to the task </a:t>
            </a:r>
            <a:endParaRPr lang="en-GB" dirty="0">
              <a:latin typeface="Times"/>
              <a:ea typeface="Times"/>
              <a:cs typeface="Times New Roman"/>
            </a:endParaRPr>
          </a:p>
          <a:p>
            <a:pPr marL="0" indent="0">
              <a:buNone/>
            </a:pPr>
            <a:r>
              <a:rPr lang="en-GB" dirty="0">
                <a:latin typeface="Arial"/>
                <a:ea typeface="Times"/>
              </a:rPr>
              <a:t>Little evidence of argument and/or coherent use of material</a:t>
            </a:r>
            <a:r>
              <a:rPr lang="en-GB" dirty="0"/>
              <a:t> </a:t>
            </a:r>
            <a:endParaRPr lang="en-US" dirty="0"/>
          </a:p>
        </p:txBody>
      </p:sp>
    </p:spTree>
    <p:extLst>
      <p:ext uri="{BB962C8B-B14F-4D97-AF65-F5344CB8AC3E}">
        <p14:creationId xmlns="" xmlns:p14="http://schemas.microsoft.com/office/powerpoint/2010/main" val="18752566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Postgraduate courses</a:t>
            </a:r>
            <a:endParaRPr lang="en-US" dirty="0"/>
          </a:p>
        </p:txBody>
      </p:sp>
      <p:sp>
        <p:nvSpPr>
          <p:cNvPr id="3" name="Content Placeholder 2"/>
          <p:cNvSpPr>
            <a:spLocks noGrp="1"/>
          </p:cNvSpPr>
          <p:nvPr>
            <p:ph idx="1"/>
          </p:nvPr>
        </p:nvSpPr>
        <p:spPr/>
        <p:txBody>
          <a:bodyPr/>
          <a:lstStyle/>
          <a:p>
            <a:r>
              <a:rPr lang="en-US" dirty="0" smtClean="0"/>
              <a:t>MA or MSc – apparently you earn more if you study for MSc so many </a:t>
            </a:r>
            <a:r>
              <a:rPr lang="en-US" dirty="0" err="1" smtClean="0"/>
              <a:t>programmes</a:t>
            </a:r>
            <a:r>
              <a:rPr lang="en-US" dirty="0" smtClean="0"/>
              <a:t> are MSc now!!</a:t>
            </a:r>
          </a:p>
          <a:p>
            <a:r>
              <a:rPr lang="en-US" dirty="0" smtClean="0"/>
              <a:t>Usually a one-year </a:t>
            </a:r>
            <a:r>
              <a:rPr lang="en-US" dirty="0" err="1" smtClean="0"/>
              <a:t>programme</a:t>
            </a:r>
            <a:r>
              <a:rPr lang="en-US" dirty="0" smtClean="0"/>
              <a:t> – much harder than UG – 10hours/week and all year long – Oct to Early September of following year. (Dissertation/major project+ 60cr)</a:t>
            </a:r>
          </a:p>
          <a:p>
            <a:r>
              <a:rPr lang="en-US" dirty="0" smtClean="0"/>
              <a:t>60 credits = PG Certificate    90= PG Diploma</a:t>
            </a:r>
          </a:p>
          <a:p>
            <a:r>
              <a:rPr lang="en-US" dirty="0" smtClean="0"/>
              <a:t>180 = MA</a:t>
            </a:r>
            <a:endParaRPr lang="en-US" dirty="0"/>
          </a:p>
        </p:txBody>
      </p:sp>
    </p:spTree>
    <p:extLst>
      <p:ext uri="{BB962C8B-B14F-4D97-AF65-F5344CB8AC3E}">
        <p14:creationId xmlns="" xmlns:p14="http://schemas.microsoft.com/office/powerpoint/2010/main" val="19834562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a:t>
            </a:r>
            <a:r>
              <a:rPr lang="en-US" dirty="0" smtClean="0"/>
              <a:t>ther PG routes</a:t>
            </a:r>
            <a:endParaRPr lang="en-US" dirty="0"/>
          </a:p>
        </p:txBody>
      </p:sp>
      <p:sp>
        <p:nvSpPr>
          <p:cNvPr id="3" name="Content Placeholder 2"/>
          <p:cNvSpPr>
            <a:spLocks noGrp="1"/>
          </p:cNvSpPr>
          <p:nvPr>
            <p:ph idx="1"/>
          </p:nvPr>
        </p:nvSpPr>
        <p:spPr/>
        <p:txBody>
          <a:bodyPr/>
          <a:lstStyle/>
          <a:p>
            <a:r>
              <a:rPr lang="en-US" dirty="0" smtClean="0"/>
              <a:t>MPhil  - long dissertation over maybe 2 years</a:t>
            </a:r>
          </a:p>
          <a:p>
            <a:r>
              <a:rPr lang="en-US" dirty="0" smtClean="0"/>
              <a:t>PhD – 3 years + </a:t>
            </a:r>
            <a:endParaRPr lang="en-US" dirty="0"/>
          </a:p>
          <a:p>
            <a:endParaRPr lang="en-US" dirty="0" smtClean="0"/>
          </a:p>
          <a:p>
            <a:r>
              <a:rPr lang="en-US" dirty="0"/>
              <a:t>http://</a:t>
            </a:r>
            <a:r>
              <a:rPr lang="en-US" dirty="0" err="1"/>
              <a:t>www.thecompleteuniversityguide.co.uk</a:t>
            </a:r>
            <a:r>
              <a:rPr lang="en-US" dirty="0"/>
              <a:t>/</a:t>
            </a:r>
          </a:p>
        </p:txBody>
      </p:sp>
    </p:spTree>
    <p:extLst>
      <p:ext uri="{BB962C8B-B14F-4D97-AF65-F5344CB8AC3E}">
        <p14:creationId xmlns="" xmlns:p14="http://schemas.microsoft.com/office/powerpoint/2010/main" val="4264007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UK students require? </a:t>
            </a:r>
            <a:endParaRPr lang="en-US" dirty="0"/>
          </a:p>
        </p:txBody>
      </p:sp>
      <p:sp>
        <p:nvSpPr>
          <p:cNvPr id="3" name="Content Placeholder 2"/>
          <p:cNvSpPr>
            <a:spLocks noGrp="1"/>
          </p:cNvSpPr>
          <p:nvPr>
            <p:ph idx="1"/>
          </p:nvPr>
        </p:nvSpPr>
        <p:spPr/>
        <p:txBody>
          <a:bodyPr/>
          <a:lstStyle/>
          <a:p>
            <a:r>
              <a:rPr lang="en-US" dirty="0" smtClean="0"/>
              <a:t>3 A-Level  and 5 GCSEs (taken at 16).</a:t>
            </a:r>
          </a:p>
          <a:p>
            <a:r>
              <a:rPr lang="en-US" dirty="0" smtClean="0"/>
              <a:t>BTEC – diplomas can also qualify you to upgrade to BA or BSc.</a:t>
            </a:r>
          </a:p>
          <a:p>
            <a:r>
              <a:rPr lang="en-US" dirty="0" smtClean="0"/>
              <a:t>Foundation </a:t>
            </a:r>
            <a:r>
              <a:rPr lang="en-US" dirty="0" err="1" smtClean="0"/>
              <a:t>programmes</a:t>
            </a:r>
            <a:r>
              <a:rPr lang="en-US" dirty="0" smtClean="0"/>
              <a:t> at a </a:t>
            </a:r>
            <a:r>
              <a:rPr lang="en-US" dirty="0" err="1" smtClean="0"/>
              <a:t>uni</a:t>
            </a:r>
            <a:r>
              <a:rPr lang="en-US" dirty="0" smtClean="0"/>
              <a:t> – esp. in Art and Design /Science  ( both at an FE college and at </a:t>
            </a:r>
            <a:r>
              <a:rPr lang="en-US" dirty="0" err="1" smtClean="0"/>
              <a:t>Uni</a:t>
            </a:r>
            <a:r>
              <a:rPr lang="en-US" dirty="0" smtClean="0"/>
              <a:t>)</a:t>
            </a:r>
          </a:p>
          <a:p>
            <a:r>
              <a:rPr lang="en-US" dirty="0" smtClean="0"/>
              <a:t>International Baccalaureate – 5 sub </a:t>
            </a:r>
            <a:endParaRPr lang="en-US" dirty="0"/>
          </a:p>
        </p:txBody>
      </p:sp>
    </p:spTree>
    <p:extLst>
      <p:ext uri="{BB962C8B-B14F-4D97-AF65-F5344CB8AC3E}">
        <p14:creationId xmlns="" xmlns:p14="http://schemas.microsoft.com/office/powerpoint/2010/main" val="4213919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level tariffs</a:t>
            </a:r>
            <a:endParaRPr lang="en-US" dirty="0"/>
          </a:p>
        </p:txBody>
      </p:sp>
      <p:sp>
        <p:nvSpPr>
          <p:cNvPr id="3" name="Content Placeholder 2"/>
          <p:cNvSpPr>
            <a:spLocks noGrp="1"/>
          </p:cNvSpPr>
          <p:nvPr>
            <p:ph idx="1"/>
          </p:nvPr>
        </p:nvSpPr>
        <p:spPr/>
        <p:txBody>
          <a:bodyPr/>
          <a:lstStyle/>
          <a:p>
            <a:r>
              <a:rPr lang="en-US" dirty="0" smtClean="0"/>
              <a:t>Points are awarded for the “pass’ – Grade A is given more   but a “D” less. </a:t>
            </a:r>
          </a:p>
          <a:p>
            <a:r>
              <a:rPr lang="en-US" dirty="0" smtClean="0"/>
              <a:t>DMU was using a ‘lower tariff but we are slowly moving up the scale and demanding higher qualifications. </a:t>
            </a:r>
            <a:endParaRPr lang="en-US" dirty="0"/>
          </a:p>
        </p:txBody>
      </p:sp>
    </p:spTree>
    <p:extLst>
      <p:ext uri="{BB962C8B-B14F-4D97-AF65-F5344CB8AC3E}">
        <p14:creationId xmlns="" xmlns:p14="http://schemas.microsoft.com/office/powerpoint/2010/main" val="12743042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Getting accepted</a:t>
            </a:r>
            <a:endParaRPr lang="en-GB" dirty="0"/>
          </a:p>
        </p:txBody>
      </p:sp>
      <p:sp>
        <p:nvSpPr>
          <p:cNvPr id="3" name="Content Placeholder 2"/>
          <p:cNvSpPr>
            <a:spLocks noGrp="1"/>
          </p:cNvSpPr>
          <p:nvPr>
            <p:ph idx="1"/>
          </p:nvPr>
        </p:nvSpPr>
        <p:spPr/>
        <p:txBody>
          <a:bodyPr/>
          <a:lstStyle/>
          <a:p>
            <a:r>
              <a:rPr lang="en-GB" dirty="0" smtClean="0"/>
              <a:t>Apply via central body  UCAS</a:t>
            </a:r>
          </a:p>
          <a:p>
            <a:r>
              <a:rPr lang="en-GB" dirty="0" smtClean="0"/>
              <a:t>List of 4-6 </a:t>
            </a:r>
            <a:r>
              <a:rPr lang="en-GB" dirty="0" err="1" smtClean="0"/>
              <a:t>unis</a:t>
            </a:r>
            <a:endParaRPr lang="en-GB" dirty="0" smtClean="0"/>
          </a:p>
          <a:p>
            <a:r>
              <a:rPr lang="en-GB" dirty="0" smtClean="0"/>
              <a:t>Visit before on open days</a:t>
            </a:r>
          </a:p>
          <a:p>
            <a:r>
              <a:rPr lang="en-GB" dirty="0" smtClean="0"/>
              <a:t>Maybe interview or performance in front of tutors</a:t>
            </a:r>
          </a:p>
          <a:p>
            <a:r>
              <a:rPr lang="en-GB" dirty="0" smtClean="0"/>
              <a:t>Conditional or unconditional offers</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Funding</a:t>
            </a:r>
            <a:endParaRPr lang="en-US" dirty="0"/>
          </a:p>
        </p:txBody>
      </p:sp>
      <p:sp>
        <p:nvSpPr>
          <p:cNvPr id="3" name="Content Placeholder 2"/>
          <p:cNvSpPr>
            <a:spLocks noGrp="1"/>
          </p:cNvSpPr>
          <p:nvPr>
            <p:ph idx="1"/>
          </p:nvPr>
        </p:nvSpPr>
        <p:spPr/>
        <p:txBody>
          <a:bodyPr/>
          <a:lstStyle/>
          <a:p>
            <a:r>
              <a:rPr lang="en-US" dirty="0" smtClean="0"/>
              <a:t>HEFC if the government body that awards money  AND they used to say which level could apply to </a:t>
            </a:r>
            <a:r>
              <a:rPr lang="en-US" dirty="0" err="1" smtClean="0"/>
              <a:t>uni</a:t>
            </a:r>
            <a:r>
              <a:rPr lang="en-US" dirty="0" smtClean="0"/>
              <a:t>.</a:t>
            </a:r>
          </a:p>
          <a:p>
            <a:r>
              <a:rPr lang="en-US" dirty="0" smtClean="0"/>
              <a:t>BUT… now St with A/B can apply and quotas being phasing out …..</a:t>
            </a:r>
          </a:p>
          <a:p>
            <a:pPr lvl="1"/>
            <a:r>
              <a:rPr lang="en-US" dirty="0" smtClean="0"/>
              <a:t>Smaller amount £</a:t>
            </a:r>
          </a:p>
          <a:p>
            <a:pPr lvl="1"/>
            <a:r>
              <a:rPr lang="en-US" dirty="0" smtClean="0"/>
              <a:t>Student </a:t>
            </a:r>
            <a:r>
              <a:rPr lang="en-US" smtClean="0"/>
              <a:t>fees introduced……  £9K</a:t>
            </a:r>
            <a:endParaRPr lang="en-US" dirty="0"/>
          </a:p>
        </p:txBody>
      </p:sp>
    </p:spTree>
    <p:extLst>
      <p:ext uri="{BB962C8B-B14F-4D97-AF65-F5344CB8AC3E}">
        <p14:creationId xmlns="" xmlns:p14="http://schemas.microsoft.com/office/powerpoint/2010/main" val="32741523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Typical Study </a:t>
            </a:r>
            <a:r>
              <a:rPr lang="en-US" dirty="0" err="1" smtClean="0"/>
              <a:t>Programme</a:t>
            </a:r>
            <a:endParaRPr lang="en-US" dirty="0"/>
          </a:p>
        </p:txBody>
      </p:sp>
      <p:sp>
        <p:nvSpPr>
          <p:cNvPr id="3" name="Content Placeholder 2"/>
          <p:cNvSpPr>
            <a:spLocks noGrp="1"/>
          </p:cNvSpPr>
          <p:nvPr>
            <p:ph idx="1"/>
          </p:nvPr>
        </p:nvSpPr>
        <p:spPr/>
        <p:txBody>
          <a:bodyPr/>
          <a:lstStyle/>
          <a:p>
            <a:r>
              <a:rPr lang="en-US" dirty="0" smtClean="0"/>
              <a:t>Typically 3 years for a BA or BSc.   </a:t>
            </a:r>
          </a:p>
          <a:p>
            <a:r>
              <a:rPr lang="en-US" dirty="0" smtClean="0"/>
              <a:t>Normally first year (level 4)=  4 compulsory modules </a:t>
            </a:r>
            <a:r>
              <a:rPr lang="en-US" dirty="0" err="1" smtClean="0"/>
              <a:t>totalling</a:t>
            </a:r>
            <a:r>
              <a:rPr lang="en-US" dirty="0" smtClean="0"/>
              <a:t> </a:t>
            </a:r>
            <a:r>
              <a:rPr lang="en-US" sz="2400" b="1" dirty="0" smtClean="0"/>
              <a:t>120 credits</a:t>
            </a:r>
            <a:r>
              <a:rPr lang="en-US" dirty="0" smtClean="0"/>
              <a:t>.   4x30     or     3x30 + 2x15</a:t>
            </a:r>
          </a:p>
          <a:p>
            <a:r>
              <a:rPr lang="en-US" dirty="0" smtClean="0"/>
              <a:t>Thereafter – ‘electives’ at Level 5 and 6 (years 2/3)</a:t>
            </a:r>
          </a:p>
          <a:p>
            <a:r>
              <a:rPr lang="en-US" dirty="0" smtClean="0"/>
              <a:t>Most modules run year-long – Erasmus affected.</a:t>
            </a:r>
          </a:p>
          <a:p>
            <a:r>
              <a:rPr lang="en-US" dirty="0" smtClean="0"/>
              <a:t>360 credits = degree awarded</a:t>
            </a:r>
            <a:endParaRPr lang="en-US" dirty="0"/>
          </a:p>
        </p:txBody>
      </p:sp>
    </p:spTree>
    <p:extLst>
      <p:ext uri="{BB962C8B-B14F-4D97-AF65-F5344CB8AC3E}">
        <p14:creationId xmlns="" xmlns:p14="http://schemas.microsoft.com/office/powerpoint/2010/main" val="32100041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Teaching</a:t>
            </a:r>
            <a:endParaRPr lang="en-US" dirty="0"/>
          </a:p>
        </p:txBody>
      </p:sp>
      <p:sp>
        <p:nvSpPr>
          <p:cNvPr id="3" name="Content Placeholder 2"/>
          <p:cNvSpPr>
            <a:spLocks noGrp="1"/>
          </p:cNvSpPr>
          <p:nvPr>
            <p:ph idx="1"/>
          </p:nvPr>
        </p:nvSpPr>
        <p:spPr>
          <a:xfrm>
            <a:off x="659690" y="2495488"/>
            <a:ext cx="7662864" cy="3267169"/>
          </a:xfrm>
        </p:spPr>
        <p:txBody>
          <a:bodyPr>
            <a:normAutofit/>
          </a:bodyPr>
          <a:lstStyle/>
          <a:p>
            <a:r>
              <a:rPr lang="en-US" dirty="0" smtClean="0"/>
              <a:t>Changed over the years = receive 8+ hours per week </a:t>
            </a:r>
          </a:p>
          <a:p>
            <a:r>
              <a:rPr lang="en-US" dirty="0" smtClean="0"/>
              <a:t>Lectures or seminar workshops. </a:t>
            </a:r>
          </a:p>
          <a:p>
            <a:r>
              <a:rPr lang="en-US" dirty="0" smtClean="0"/>
              <a:t>Lecturers:  Student relationship</a:t>
            </a:r>
          </a:p>
          <a:p>
            <a:r>
              <a:rPr lang="en-US" dirty="0" smtClean="0"/>
              <a:t>VLE supports teaching.  </a:t>
            </a:r>
            <a:endParaRPr lang="en-US" dirty="0"/>
          </a:p>
        </p:txBody>
      </p:sp>
    </p:spTree>
    <p:extLst>
      <p:ext uri="{BB962C8B-B14F-4D97-AF65-F5344CB8AC3E}">
        <p14:creationId xmlns="" xmlns:p14="http://schemas.microsoft.com/office/powerpoint/2010/main" val="37292343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Assessment</a:t>
            </a:r>
            <a:endParaRPr lang="en-US" dirty="0"/>
          </a:p>
        </p:txBody>
      </p:sp>
      <p:sp>
        <p:nvSpPr>
          <p:cNvPr id="4" name="Content Placeholder 3"/>
          <p:cNvSpPr>
            <a:spLocks noGrp="1"/>
          </p:cNvSpPr>
          <p:nvPr>
            <p:ph sz="half" idx="1"/>
          </p:nvPr>
        </p:nvSpPr>
        <p:spPr/>
        <p:txBody>
          <a:bodyPr/>
          <a:lstStyle/>
          <a:p>
            <a:r>
              <a:rPr lang="en-US" dirty="0" smtClean="0"/>
              <a:t>Essays</a:t>
            </a:r>
          </a:p>
          <a:p>
            <a:r>
              <a:rPr lang="en-US" dirty="0" smtClean="0"/>
              <a:t>Reports</a:t>
            </a:r>
          </a:p>
          <a:p>
            <a:r>
              <a:rPr lang="en-US" dirty="0" smtClean="0"/>
              <a:t>Case studies</a:t>
            </a:r>
          </a:p>
          <a:p>
            <a:r>
              <a:rPr lang="en-US" dirty="0" smtClean="0"/>
              <a:t>Long and short dissertations</a:t>
            </a:r>
          </a:p>
          <a:p>
            <a:r>
              <a:rPr lang="en-US" dirty="0" smtClean="0"/>
              <a:t>Project </a:t>
            </a:r>
            <a:r>
              <a:rPr lang="en-US" dirty="0"/>
              <a:t>or Lab work</a:t>
            </a:r>
          </a:p>
          <a:p>
            <a:r>
              <a:rPr lang="en-US" dirty="0"/>
              <a:t>Practical </a:t>
            </a:r>
            <a:r>
              <a:rPr lang="en-US" dirty="0" smtClean="0"/>
              <a:t>work / Performance</a:t>
            </a:r>
            <a:endParaRPr lang="en-US" dirty="0"/>
          </a:p>
          <a:p>
            <a:endParaRPr lang="en-US" dirty="0"/>
          </a:p>
        </p:txBody>
      </p:sp>
      <p:sp>
        <p:nvSpPr>
          <p:cNvPr id="5" name="Content Placeholder 4"/>
          <p:cNvSpPr>
            <a:spLocks noGrp="1"/>
          </p:cNvSpPr>
          <p:nvPr>
            <p:ph sz="half" idx="2"/>
          </p:nvPr>
        </p:nvSpPr>
        <p:spPr/>
        <p:txBody>
          <a:bodyPr/>
          <a:lstStyle/>
          <a:p>
            <a:r>
              <a:rPr lang="en-US" dirty="0" smtClean="0"/>
              <a:t>Reflective journals</a:t>
            </a:r>
          </a:p>
          <a:p>
            <a:r>
              <a:rPr lang="en-US" dirty="0" smtClean="0"/>
              <a:t>Posters</a:t>
            </a:r>
          </a:p>
          <a:p>
            <a:r>
              <a:rPr lang="en-US" dirty="0" smtClean="0"/>
              <a:t>Portfolios</a:t>
            </a:r>
          </a:p>
          <a:p>
            <a:r>
              <a:rPr lang="en-US" dirty="0" smtClean="0"/>
              <a:t>Tests/ exams</a:t>
            </a:r>
          </a:p>
          <a:p>
            <a:r>
              <a:rPr lang="en-US" dirty="0" smtClean="0"/>
              <a:t>Presentations</a:t>
            </a:r>
            <a:endParaRPr lang="en-US" dirty="0"/>
          </a:p>
        </p:txBody>
      </p:sp>
    </p:spTree>
    <p:extLst>
      <p:ext uri="{BB962C8B-B14F-4D97-AF65-F5344CB8AC3E}">
        <p14:creationId xmlns="" xmlns:p14="http://schemas.microsoft.com/office/powerpoint/2010/main" val="13217249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English National Curriculum</a:t>
            </a:r>
          </a:p>
        </p:txBody>
      </p:sp>
      <p:sp>
        <p:nvSpPr>
          <p:cNvPr id="2" name="Text Placeholder 1"/>
          <p:cNvSpPr>
            <a:spLocks noGrp="1"/>
          </p:cNvSpPr>
          <p:nvPr>
            <p:ph type="body" idx="1"/>
          </p:nvPr>
        </p:nvSpPr>
        <p:spPr>
          <a:xfrm>
            <a:off x="457200" y="1693405"/>
            <a:ext cx="4050792" cy="789492"/>
          </a:xfrm>
        </p:spPr>
        <p:txBody>
          <a:bodyPr/>
          <a:lstStyle/>
          <a:p>
            <a:pPr algn="l"/>
            <a:r>
              <a:rPr lang="en-US" dirty="0"/>
              <a:t>Information</a:t>
            </a:r>
            <a:r>
              <a:rPr lang="en-US" dirty="0" smtClean="0"/>
              <a:t>-</a:t>
            </a:r>
          </a:p>
          <a:p>
            <a:pPr algn="l"/>
            <a:r>
              <a:rPr lang="en-US" dirty="0" smtClean="0"/>
              <a:t>processing </a:t>
            </a:r>
            <a:r>
              <a:rPr lang="en-US" dirty="0"/>
              <a:t>skills: </a:t>
            </a:r>
          </a:p>
        </p:txBody>
      </p:sp>
      <p:sp>
        <p:nvSpPr>
          <p:cNvPr id="5" name="Content Placeholder 4"/>
          <p:cNvSpPr>
            <a:spLocks noGrp="1"/>
          </p:cNvSpPr>
          <p:nvPr>
            <p:ph sz="half" idx="2"/>
          </p:nvPr>
        </p:nvSpPr>
        <p:spPr>
          <a:xfrm>
            <a:off x="457200" y="2482897"/>
            <a:ext cx="4050792" cy="3568653"/>
          </a:xfrm>
        </p:spPr>
        <p:txBody>
          <a:bodyPr>
            <a:noAutofit/>
          </a:bodyPr>
          <a:lstStyle/>
          <a:p>
            <a:pPr marL="0" indent="0">
              <a:buNone/>
            </a:pPr>
            <a:r>
              <a:rPr lang="en-US" dirty="0" smtClean="0"/>
              <a:t>enable </a:t>
            </a:r>
            <a:r>
              <a:rPr lang="en-US" dirty="0"/>
              <a:t>learners to –</a:t>
            </a:r>
          </a:p>
          <a:p>
            <a:r>
              <a:rPr lang="en-US" dirty="0"/>
              <a:t>Find and collect relevant information</a:t>
            </a:r>
          </a:p>
          <a:p>
            <a:r>
              <a:rPr lang="en-US" dirty="0" err="1"/>
              <a:t>Organise</a:t>
            </a:r>
            <a:r>
              <a:rPr lang="en-US" dirty="0"/>
              <a:t> information</a:t>
            </a:r>
          </a:p>
          <a:p>
            <a:r>
              <a:rPr lang="en-US" dirty="0"/>
              <a:t>Sort / classify / sequence </a:t>
            </a:r>
            <a:r>
              <a:rPr lang="en-US" dirty="0" smtClean="0"/>
              <a:t>info</a:t>
            </a:r>
            <a:endParaRPr lang="en-US" dirty="0"/>
          </a:p>
          <a:p>
            <a:r>
              <a:rPr lang="en-US" dirty="0"/>
              <a:t>Compare / contrast information</a:t>
            </a:r>
          </a:p>
          <a:p>
            <a:r>
              <a:rPr lang="en-US" dirty="0"/>
              <a:t>Identify and </a:t>
            </a:r>
            <a:r>
              <a:rPr lang="en-US" dirty="0" err="1"/>
              <a:t>analyse</a:t>
            </a:r>
            <a:r>
              <a:rPr lang="en-US" dirty="0"/>
              <a:t> relationships</a:t>
            </a:r>
          </a:p>
          <a:p>
            <a:r>
              <a:rPr lang="en-US" dirty="0"/>
              <a:t>Represent or communicate information</a:t>
            </a:r>
          </a:p>
        </p:txBody>
      </p:sp>
      <p:sp>
        <p:nvSpPr>
          <p:cNvPr id="3" name="Text Placeholder 2"/>
          <p:cNvSpPr>
            <a:spLocks noGrp="1"/>
          </p:cNvSpPr>
          <p:nvPr>
            <p:ph type="body" sz="quarter" idx="3"/>
          </p:nvPr>
        </p:nvSpPr>
        <p:spPr>
          <a:xfrm>
            <a:off x="4631578" y="1990895"/>
            <a:ext cx="3767328" cy="492002"/>
          </a:xfrm>
        </p:spPr>
        <p:txBody>
          <a:bodyPr/>
          <a:lstStyle/>
          <a:p>
            <a:pPr algn="r"/>
            <a:r>
              <a:rPr lang="en-US" dirty="0"/>
              <a:t>Reasoning skills</a:t>
            </a:r>
          </a:p>
        </p:txBody>
      </p:sp>
      <p:sp>
        <p:nvSpPr>
          <p:cNvPr id="6" name="Content Placeholder 5"/>
          <p:cNvSpPr>
            <a:spLocks noGrp="1"/>
          </p:cNvSpPr>
          <p:nvPr>
            <p:ph sz="quarter" idx="4"/>
          </p:nvPr>
        </p:nvSpPr>
        <p:spPr>
          <a:xfrm>
            <a:off x="4631578" y="2482897"/>
            <a:ext cx="3971848" cy="3568653"/>
          </a:xfrm>
        </p:spPr>
        <p:txBody>
          <a:bodyPr>
            <a:noAutofit/>
          </a:bodyPr>
          <a:lstStyle/>
          <a:p>
            <a:pPr marL="0" indent="0">
              <a:buNone/>
            </a:pPr>
            <a:r>
              <a:rPr lang="en-US" sz="1600" dirty="0" smtClean="0"/>
              <a:t>enable </a:t>
            </a:r>
            <a:r>
              <a:rPr lang="en-US" sz="1600" dirty="0"/>
              <a:t>learners to –</a:t>
            </a:r>
          </a:p>
          <a:p>
            <a:pPr>
              <a:spcBef>
                <a:spcPts val="800"/>
              </a:spcBef>
            </a:pPr>
            <a:r>
              <a:rPr lang="en-US" dirty="0"/>
              <a:t>Give reasons for opinions / actions</a:t>
            </a:r>
          </a:p>
          <a:p>
            <a:pPr>
              <a:spcBef>
                <a:spcPts val="800"/>
              </a:spcBef>
            </a:pPr>
            <a:r>
              <a:rPr lang="en-US" dirty="0"/>
              <a:t>Infer from observations, facts, experience</a:t>
            </a:r>
          </a:p>
          <a:p>
            <a:pPr>
              <a:spcBef>
                <a:spcPts val="800"/>
              </a:spcBef>
            </a:pPr>
            <a:r>
              <a:rPr lang="en-US" dirty="0"/>
              <a:t>Make conclusions</a:t>
            </a:r>
          </a:p>
          <a:p>
            <a:pPr>
              <a:spcBef>
                <a:spcPts val="800"/>
              </a:spcBef>
            </a:pPr>
            <a:r>
              <a:rPr lang="en-US" dirty="0"/>
              <a:t>Argue or explain a point of view</a:t>
            </a:r>
          </a:p>
          <a:p>
            <a:pPr>
              <a:spcBef>
                <a:spcPts val="800"/>
              </a:spcBef>
            </a:pPr>
            <a:r>
              <a:rPr lang="en-US" dirty="0"/>
              <a:t>Make informed judgments / decisions from evidence</a:t>
            </a:r>
          </a:p>
          <a:p>
            <a:pPr>
              <a:spcBef>
                <a:spcPts val="800"/>
              </a:spcBef>
            </a:pPr>
            <a:r>
              <a:rPr lang="en-US" dirty="0"/>
              <a:t>Use precise language to explain what they think</a:t>
            </a:r>
          </a:p>
          <a:p>
            <a:pPr>
              <a:spcBef>
                <a:spcPts val="800"/>
              </a:spcBef>
            </a:pPr>
            <a:r>
              <a:rPr lang="en-US" dirty="0"/>
              <a:t>Explain cause and effect</a:t>
            </a:r>
          </a:p>
        </p:txBody>
      </p:sp>
    </p:spTree>
    <p:extLst>
      <p:ext uri="{BB962C8B-B14F-4D97-AF65-F5344CB8AC3E}">
        <p14:creationId xmlns="" xmlns:p14="http://schemas.microsoft.com/office/powerpoint/2010/main" val="126948765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enesis">
  <a:themeElements>
    <a:clrScheme name="Genesis">
      <a:dk1>
        <a:sysClr val="windowText" lastClr="000000"/>
      </a:dk1>
      <a:lt1>
        <a:sysClr val="window" lastClr="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Genesis">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Genesis">
      <a:fillStyleLst>
        <a:solidFill>
          <a:schemeClr val="phClr"/>
        </a:solidFill>
        <a:gradFill rotWithShape="1">
          <a:gsLst>
            <a:gs pos="0">
              <a:schemeClr val="phClr">
                <a:tint val="100000"/>
                <a:shade val="70000"/>
                <a:satMod val="100000"/>
                <a:greenMod val="110000"/>
              </a:schemeClr>
            </a:gs>
            <a:gs pos="75000">
              <a:schemeClr val="phClr">
                <a:tint val="40000"/>
                <a:satMod val="150000"/>
                <a:redMod val="100000"/>
                <a:blueMod val="100000"/>
              </a:schemeClr>
            </a:gs>
            <a:gs pos="100000">
              <a:schemeClr val="phClr">
                <a:tint val="60000"/>
                <a:satMod val="120000"/>
                <a:redMod val="100000"/>
                <a:blueMod val="100000"/>
              </a:schemeClr>
            </a:gs>
          </a:gsLst>
          <a:path path="circle">
            <a:fillToRect l="25000" t="25000" r="5000" b="5000"/>
          </a:path>
        </a:gradFill>
        <a:gradFill rotWithShape="1">
          <a:gsLst>
            <a:gs pos="0">
              <a:schemeClr val="phClr">
                <a:tint val="50000"/>
                <a:shade val="100000"/>
                <a:alpha val="100000"/>
                <a:satMod val="150000"/>
              </a:schemeClr>
            </a:gs>
            <a:gs pos="40000">
              <a:schemeClr val="phClr">
                <a:tint val="70000"/>
                <a:shade val="100000"/>
                <a:alpha val="100000"/>
                <a:satMod val="150000"/>
              </a:schemeClr>
            </a:gs>
            <a:gs pos="100000">
              <a:schemeClr val="phClr">
                <a:shade val="90000"/>
                <a:satMod val="110000"/>
              </a:schemeClr>
            </a:gs>
          </a:gsLst>
          <a:lin ang="5400000" scaled="0"/>
        </a:gradFill>
      </a:fillStyleLst>
      <a:lnStyleLst>
        <a:ln w="12700" cap="flat" cmpd="sng" algn="ctr">
          <a:solidFill>
            <a:schemeClr val="phClr">
              <a:shade val="95000"/>
              <a:satMod val="105000"/>
            </a:schemeClr>
          </a:solidFill>
          <a:prstDash val="solid"/>
        </a:ln>
        <a:ln w="3175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outerShdw blurRad="88900" dist="50800" dir="11400000" sx="102000" sy="101000" algn="tl" rotWithShape="0">
              <a:srgbClr val="000000">
                <a:alpha val="35000"/>
              </a:srgbClr>
            </a:outerShdw>
          </a:effectLst>
          <a:scene3d>
            <a:camera prst="perspectiveFront" fov="4800000"/>
            <a:lightRig rig="morning" dir="tl"/>
          </a:scene3d>
          <a:sp3d prstMaterial="softmetal">
            <a:bevelT w="0" h="0"/>
          </a:sp3d>
        </a:effectStyle>
        <a:effectStyle>
          <a:effectLst>
            <a:innerShdw blurRad="50800" dist="25400" dir="13500000">
              <a:srgbClr val="000000">
                <a:alpha val="75000"/>
              </a:srgbClr>
            </a:innerShdw>
            <a:reflection blurRad="101600" stA="40000" endPos="50000" dist="63500" dir="5400000" fadeDir="7200000" sy="-100000" kx="300000" rotWithShape="0"/>
          </a:effectLst>
          <a:scene3d>
            <a:camera prst="orthographicFront">
              <a:rot lat="0" lon="0" rev="0"/>
            </a:camera>
            <a:lightRig rig="chilly" dir="tr">
              <a:rot lat="0" lon="0" rev="1200000"/>
            </a:lightRig>
          </a:scene3d>
          <a:sp3d prstMaterial="plastic">
            <a:bevelT w="0" h="0"/>
          </a:sp3d>
        </a:effectStyle>
      </a:effectStyleLst>
      <a:bgFillStyleLst>
        <a:blipFill rotWithShape="1">
          <a:blip xmlns:r="http://schemas.openxmlformats.org/officeDocument/2006/relationships" r:embed="rId1"/>
          <a:stretch/>
        </a:blipFill>
        <a:blipFill rotWithShape="1">
          <a:blip xmlns:r="http://schemas.openxmlformats.org/officeDocument/2006/relationships" r:embed="rId2"/>
          <a:stretch/>
        </a:blipFill>
        <a:blipFill rotWithShape="1">
          <a:blip xmlns:r="http://schemas.openxmlformats.org/officeDocument/2006/relationships" r:embed="rId3"/>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Genesis.thmx</Template>
  <TotalTime>123</TotalTime>
  <Words>1246</Words>
  <Application>Microsoft Office PowerPoint</Application>
  <PresentationFormat>On-screen Show (4:3)</PresentationFormat>
  <Paragraphs>158</Paragraphs>
  <Slides>19</Slides>
  <Notes>3</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Genesis</vt:lpstr>
      <vt:lpstr>University entrance requirements</vt:lpstr>
      <vt:lpstr>What do UK students require? </vt:lpstr>
      <vt:lpstr>A level tariffs</vt:lpstr>
      <vt:lpstr>Getting accepted</vt:lpstr>
      <vt:lpstr>Funding</vt:lpstr>
      <vt:lpstr>Typical Study Programme</vt:lpstr>
      <vt:lpstr>Teaching</vt:lpstr>
      <vt:lpstr>Types of Assessment</vt:lpstr>
      <vt:lpstr>English National Curriculum</vt:lpstr>
      <vt:lpstr>English National Curriculum</vt:lpstr>
      <vt:lpstr>Thinking skills in the English National Curriculum</vt:lpstr>
      <vt:lpstr>Mark Descriptors</vt:lpstr>
      <vt:lpstr>90-100</vt:lpstr>
      <vt:lpstr>80-89</vt:lpstr>
      <vt:lpstr>Slide 15</vt:lpstr>
      <vt:lpstr>Slide 16</vt:lpstr>
      <vt:lpstr>Slide 17</vt:lpstr>
      <vt:lpstr>Postgraduate courses</vt:lpstr>
      <vt:lpstr>Other PG routes</vt:lpstr>
    </vt:vector>
  </TitlesOfParts>
  <Company>De Montfort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University entrance requirements</dc:title>
  <dc:creator>Jan Martin</dc:creator>
  <cp:lastModifiedBy> </cp:lastModifiedBy>
  <cp:revision>11</cp:revision>
  <cp:lastPrinted>2014-05-23T12:27:19Z</cp:lastPrinted>
  <dcterms:created xsi:type="dcterms:W3CDTF">2014-05-23T11:41:43Z</dcterms:created>
  <dcterms:modified xsi:type="dcterms:W3CDTF">2014-05-26T18:40:01Z</dcterms:modified>
</cp:coreProperties>
</file>